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86" r:id="rId3"/>
    <p:sldId id="258" r:id="rId4"/>
    <p:sldId id="264" r:id="rId5"/>
    <p:sldId id="259" r:id="rId6"/>
    <p:sldId id="261" r:id="rId7"/>
    <p:sldId id="262" r:id="rId8"/>
    <p:sldId id="299" r:id="rId9"/>
    <p:sldId id="300" r:id="rId10"/>
    <p:sldId id="301" r:id="rId11"/>
    <p:sldId id="265" r:id="rId12"/>
    <p:sldId id="302" r:id="rId13"/>
    <p:sldId id="269" r:id="rId14"/>
    <p:sldId id="270" r:id="rId15"/>
    <p:sldId id="271" r:id="rId16"/>
    <p:sldId id="272" r:id="rId17"/>
    <p:sldId id="295" r:id="rId18"/>
    <p:sldId id="274" r:id="rId19"/>
    <p:sldId id="268" r:id="rId20"/>
    <p:sldId id="277" r:id="rId21"/>
    <p:sldId id="305" r:id="rId22"/>
    <p:sldId id="282" r:id="rId23"/>
    <p:sldId id="303" r:id="rId24"/>
    <p:sldId id="306" r:id="rId25"/>
    <p:sldId id="304" r:id="rId26"/>
    <p:sldId id="284" r:id="rId27"/>
    <p:sldId id="307" r:id="rId28"/>
    <p:sldId id="308" r:id="rId29"/>
    <p:sldId id="309" r:id="rId30"/>
    <p:sldId id="289" r:id="rId31"/>
    <p:sldId id="294"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D8FF"/>
    <a:srgbClr val="73D1FB"/>
    <a:srgbClr val="5FC3FB"/>
    <a:srgbClr val="0432FF"/>
    <a:srgbClr val="F7C480"/>
    <a:srgbClr val="B58E5D"/>
    <a:srgbClr val="B39656"/>
    <a:srgbClr val="FFD67B"/>
    <a:srgbClr val="9AB4A2"/>
    <a:srgbClr val="B5D3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50"/>
    <p:restoredTop sz="86397"/>
  </p:normalViewPr>
  <p:slideViewPr>
    <p:cSldViewPr snapToGrid="0" snapToObjects="1">
      <p:cViewPr>
        <p:scale>
          <a:sx n="95" d="100"/>
          <a:sy n="95" d="100"/>
        </p:scale>
        <p:origin x="1976" y="1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07222-7E30-4449-82EB-038CD59A288A}" type="doc">
      <dgm:prSet loTypeId="urn:microsoft.com/office/officeart/2005/8/layout/cycle1" loCatId="" qsTypeId="urn:microsoft.com/office/officeart/2005/8/quickstyle/simple4" qsCatId="simple" csTypeId="urn:microsoft.com/office/officeart/2005/8/colors/accent0_3" csCatId="mainScheme" phldr="1"/>
      <dgm:spPr/>
      <dgm:t>
        <a:bodyPr/>
        <a:lstStyle/>
        <a:p>
          <a:endParaRPr lang="en-US"/>
        </a:p>
      </dgm:t>
    </dgm:pt>
    <dgm:pt modelId="{55DB8E7C-37B2-444C-AFEC-95F5A8B35885}">
      <dgm:prSet phldrT="[Text]"/>
      <dgm:spPr/>
      <dgm:t>
        <a:bodyPr/>
        <a:lstStyle/>
        <a:p>
          <a:r>
            <a:rPr lang="en-US" dirty="0">
              <a:latin typeface="Optima"/>
              <a:cs typeface="Optima"/>
            </a:rPr>
            <a:t>Collaborative Agreement</a:t>
          </a:r>
        </a:p>
      </dgm:t>
    </dgm:pt>
    <dgm:pt modelId="{6F2F62F7-F2AB-484D-9CBB-B9D62437B730}" type="parTrans" cxnId="{E698388F-5358-B24C-A38D-E7D353DAA110}">
      <dgm:prSet/>
      <dgm:spPr/>
      <dgm:t>
        <a:bodyPr/>
        <a:lstStyle/>
        <a:p>
          <a:endParaRPr lang="en-US"/>
        </a:p>
      </dgm:t>
    </dgm:pt>
    <dgm:pt modelId="{293A1F54-7547-AD4A-BF8E-22A5716525D1}" type="sibTrans" cxnId="{E698388F-5358-B24C-A38D-E7D353DAA110}">
      <dgm:prSet/>
      <dgm:spPr>
        <a:gradFill rotWithShape="0">
          <a:gsLst>
            <a:gs pos="27000">
              <a:srgbClr val="798E81"/>
            </a:gs>
            <a:gs pos="100000">
              <a:schemeClr val="dk2">
                <a:hueOff val="0"/>
                <a:satOff val="0"/>
                <a:lumOff val="0"/>
                <a:alphaOff val="0"/>
                <a:tint val="50000"/>
                <a:shade val="100000"/>
                <a:satMod val="350000"/>
              </a:schemeClr>
            </a:gs>
          </a:gsLst>
        </a:gradFill>
      </dgm:spPr>
      <dgm:t>
        <a:bodyPr/>
        <a:lstStyle/>
        <a:p>
          <a:endParaRPr lang="en-US"/>
        </a:p>
      </dgm:t>
    </dgm:pt>
    <dgm:pt modelId="{08D0ECBF-4E3A-8449-8E99-F40FC5FF0669}">
      <dgm:prSet phldrT="[Text]"/>
      <dgm:spPr/>
      <dgm:t>
        <a:bodyPr/>
        <a:lstStyle/>
        <a:p>
          <a:r>
            <a:rPr lang="en-US" dirty="0">
              <a:latin typeface="Optima"/>
              <a:cs typeface="Optima"/>
            </a:rPr>
            <a:t>Discovery</a:t>
          </a:r>
        </a:p>
      </dgm:t>
    </dgm:pt>
    <dgm:pt modelId="{F0B1F87B-BB4E-F640-9AC5-4EB1514C1C60}" type="parTrans" cxnId="{5648D3EC-D21E-8A4C-98CB-29E0ABCBE3C7}">
      <dgm:prSet/>
      <dgm:spPr/>
      <dgm:t>
        <a:bodyPr/>
        <a:lstStyle/>
        <a:p>
          <a:endParaRPr lang="en-US"/>
        </a:p>
      </dgm:t>
    </dgm:pt>
    <dgm:pt modelId="{473BAA49-8119-0541-BC3A-BFA2C14120F3}" type="sibTrans" cxnId="{5648D3EC-D21E-8A4C-98CB-29E0ABCBE3C7}">
      <dgm:prSet/>
      <dgm:spPr>
        <a:gradFill rotWithShape="0">
          <a:gsLst>
            <a:gs pos="17000">
              <a:srgbClr val="798E81"/>
            </a:gs>
            <a:gs pos="100000">
              <a:schemeClr val="dk2">
                <a:hueOff val="0"/>
                <a:satOff val="0"/>
                <a:lumOff val="0"/>
                <a:alphaOff val="0"/>
                <a:tint val="50000"/>
                <a:shade val="100000"/>
                <a:satMod val="350000"/>
              </a:schemeClr>
            </a:gs>
          </a:gsLst>
        </a:gradFill>
      </dgm:spPr>
      <dgm:t>
        <a:bodyPr/>
        <a:lstStyle/>
        <a:p>
          <a:endParaRPr lang="en-US"/>
        </a:p>
      </dgm:t>
    </dgm:pt>
    <dgm:pt modelId="{0030687D-1D82-694F-8C17-C54DD568B2F5}">
      <dgm:prSet phldrT="[Text]"/>
      <dgm:spPr/>
      <dgm:t>
        <a:bodyPr/>
        <a:lstStyle/>
        <a:p>
          <a:r>
            <a:rPr lang="en-US" dirty="0">
              <a:latin typeface="Optima"/>
              <a:cs typeface="Optima"/>
            </a:rPr>
            <a:t>Integration</a:t>
          </a:r>
        </a:p>
      </dgm:t>
    </dgm:pt>
    <dgm:pt modelId="{851D9D51-7F4E-F846-ACB6-0CE383858D67}" type="parTrans" cxnId="{B123CB6C-3C56-8C40-90C2-2F0F8FC0C68A}">
      <dgm:prSet/>
      <dgm:spPr/>
      <dgm:t>
        <a:bodyPr/>
        <a:lstStyle/>
        <a:p>
          <a:endParaRPr lang="en-US"/>
        </a:p>
      </dgm:t>
    </dgm:pt>
    <dgm:pt modelId="{4B87731E-ECC4-8747-BF08-779F4C7F3470}" type="sibTrans" cxnId="{B123CB6C-3C56-8C40-90C2-2F0F8FC0C68A}">
      <dgm:prSet/>
      <dgm:spPr>
        <a:gradFill rotWithShape="0">
          <a:gsLst>
            <a:gs pos="2000">
              <a:srgbClr val="9CB7A6"/>
            </a:gs>
            <a:gs pos="81000">
              <a:srgbClr val="798E81"/>
            </a:gs>
          </a:gsLst>
        </a:gradFill>
      </dgm:spPr>
      <dgm:t>
        <a:bodyPr/>
        <a:lstStyle/>
        <a:p>
          <a:endParaRPr lang="en-US"/>
        </a:p>
      </dgm:t>
    </dgm:pt>
    <dgm:pt modelId="{C8E24C6A-290D-554B-BD25-2687565C8808}">
      <dgm:prSet phldrT="[Text]"/>
      <dgm:spPr/>
      <dgm:t>
        <a:bodyPr/>
        <a:lstStyle/>
        <a:p>
          <a:r>
            <a:rPr lang="en-US" dirty="0">
              <a:latin typeface="Optima"/>
              <a:cs typeface="Optima"/>
            </a:rPr>
            <a:t>Embodiment</a:t>
          </a:r>
        </a:p>
      </dgm:t>
    </dgm:pt>
    <dgm:pt modelId="{B95BE0CC-AA52-1948-A644-B51E96EBB8B1}" type="parTrans" cxnId="{445A0E3A-5697-554F-BF45-9CC944433D23}">
      <dgm:prSet/>
      <dgm:spPr/>
      <dgm:t>
        <a:bodyPr/>
        <a:lstStyle/>
        <a:p>
          <a:endParaRPr lang="en-US"/>
        </a:p>
      </dgm:t>
    </dgm:pt>
    <dgm:pt modelId="{5399884C-9116-004D-B3E5-D4FCA5B43BC9}" type="sibTrans" cxnId="{445A0E3A-5697-554F-BF45-9CC944433D23}">
      <dgm:prSet/>
      <dgm:spPr>
        <a:gradFill rotWithShape="0">
          <a:gsLst>
            <a:gs pos="52000">
              <a:srgbClr val="798E81"/>
            </a:gs>
            <a:gs pos="86000">
              <a:srgbClr val="5C9290"/>
            </a:gs>
          </a:gsLst>
        </a:gradFill>
      </dgm:spPr>
      <dgm:t>
        <a:bodyPr/>
        <a:lstStyle/>
        <a:p>
          <a:endParaRPr lang="en-US"/>
        </a:p>
      </dgm:t>
    </dgm:pt>
    <dgm:pt modelId="{0B4C11B1-E4BD-FF4A-8065-81D4A9A54254}">
      <dgm:prSet phldrT="[Text]"/>
      <dgm:spPr/>
      <dgm:t>
        <a:bodyPr/>
        <a:lstStyle/>
        <a:p>
          <a:r>
            <a:rPr lang="en-US" dirty="0">
              <a:latin typeface="Optima"/>
              <a:cs typeface="Optima"/>
            </a:rPr>
            <a:t>Directed Awareness</a:t>
          </a:r>
        </a:p>
      </dgm:t>
    </dgm:pt>
    <dgm:pt modelId="{4CD5B3D8-6B6E-9545-89DA-2744DFB85CBC}" type="parTrans" cxnId="{E9F3F360-984A-E949-8D9C-2404C528AEF3}">
      <dgm:prSet/>
      <dgm:spPr/>
      <dgm:t>
        <a:bodyPr/>
        <a:lstStyle/>
        <a:p>
          <a:endParaRPr lang="en-US"/>
        </a:p>
      </dgm:t>
    </dgm:pt>
    <dgm:pt modelId="{1BDD19EF-EEE2-9F47-A391-A9CF0DE6B253}" type="sibTrans" cxnId="{E9F3F360-984A-E949-8D9C-2404C528AEF3}">
      <dgm:prSet/>
      <dgm:spPr>
        <a:gradFill rotWithShape="0">
          <a:gsLst>
            <a:gs pos="13000">
              <a:srgbClr val="798E81"/>
            </a:gs>
            <a:gs pos="100000">
              <a:schemeClr val="dk2">
                <a:hueOff val="0"/>
                <a:satOff val="0"/>
                <a:lumOff val="0"/>
                <a:alphaOff val="0"/>
                <a:tint val="50000"/>
                <a:shade val="100000"/>
                <a:satMod val="350000"/>
              </a:schemeClr>
            </a:gs>
          </a:gsLst>
        </a:gradFill>
      </dgm:spPr>
      <dgm:t>
        <a:bodyPr/>
        <a:lstStyle/>
        <a:p>
          <a:endParaRPr lang="en-US"/>
        </a:p>
      </dgm:t>
    </dgm:pt>
    <dgm:pt modelId="{85957611-0BDC-B543-95A2-5F17D93B64D5}" type="pres">
      <dgm:prSet presAssocID="{8E507222-7E30-4449-82EB-038CD59A288A}" presName="cycle" presStyleCnt="0">
        <dgm:presLayoutVars>
          <dgm:dir/>
          <dgm:resizeHandles val="exact"/>
        </dgm:presLayoutVars>
      </dgm:prSet>
      <dgm:spPr/>
    </dgm:pt>
    <dgm:pt modelId="{8F78591F-4471-5C4D-87D4-6F9D22A76F8B}" type="pres">
      <dgm:prSet presAssocID="{08D0ECBF-4E3A-8449-8E99-F40FC5FF0669}" presName="dummy" presStyleCnt="0"/>
      <dgm:spPr/>
    </dgm:pt>
    <dgm:pt modelId="{7B83AFDD-8C54-7048-9BF0-FB4820400AE5}" type="pres">
      <dgm:prSet presAssocID="{08D0ECBF-4E3A-8449-8E99-F40FC5FF0669}" presName="node" presStyleLbl="revTx" presStyleIdx="0" presStyleCnt="5">
        <dgm:presLayoutVars>
          <dgm:bulletEnabled val="1"/>
        </dgm:presLayoutVars>
      </dgm:prSet>
      <dgm:spPr/>
    </dgm:pt>
    <dgm:pt modelId="{9FE7690F-E7DD-AB4B-973C-34FB9714B86C}" type="pres">
      <dgm:prSet presAssocID="{473BAA49-8119-0541-BC3A-BFA2C14120F3}" presName="sibTrans" presStyleLbl="node1" presStyleIdx="0" presStyleCnt="5" custLinFactNeighborX="1720" custRadScaleRad="317489" custRadScaleInc="-2147483648"/>
      <dgm:spPr/>
    </dgm:pt>
    <dgm:pt modelId="{89E8DF63-ECD3-8B4B-86EE-CAC77F20026F}" type="pres">
      <dgm:prSet presAssocID="{55DB8E7C-37B2-444C-AFEC-95F5A8B35885}" presName="dummy" presStyleCnt="0"/>
      <dgm:spPr/>
    </dgm:pt>
    <dgm:pt modelId="{4841B59F-2BB3-ED47-9F1F-E8ADECC46FBA}" type="pres">
      <dgm:prSet presAssocID="{55DB8E7C-37B2-444C-AFEC-95F5A8B35885}" presName="node" presStyleLbl="revTx" presStyleIdx="1" presStyleCnt="5">
        <dgm:presLayoutVars>
          <dgm:bulletEnabled val="1"/>
        </dgm:presLayoutVars>
      </dgm:prSet>
      <dgm:spPr/>
    </dgm:pt>
    <dgm:pt modelId="{805931C6-7054-7C44-88A2-02E837DF8D46}" type="pres">
      <dgm:prSet presAssocID="{293A1F54-7547-AD4A-BF8E-22A5716525D1}" presName="sibTrans" presStyleLbl="node1" presStyleIdx="1" presStyleCnt="5"/>
      <dgm:spPr/>
    </dgm:pt>
    <dgm:pt modelId="{1ACDC187-54D2-174B-BF23-D78D75453858}" type="pres">
      <dgm:prSet presAssocID="{0030687D-1D82-694F-8C17-C54DD568B2F5}" presName="dummy" presStyleCnt="0"/>
      <dgm:spPr/>
    </dgm:pt>
    <dgm:pt modelId="{14A4EAEE-A1FC-404C-9C0C-FD207A8B875A}" type="pres">
      <dgm:prSet presAssocID="{0030687D-1D82-694F-8C17-C54DD568B2F5}" presName="node" presStyleLbl="revTx" presStyleIdx="2" presStyleCnt="5">
        <dgm:presLayoutVars>
          <dgm:bulletEnabled val="1"/>
        </dgm:presLayoutVars>
      </dgm:prSet>
      <dgm:spPr/>
    </dgm:pt>
    <dgm:pt modelId="{FA87A70D-A34E-EC45-93B9-E6A7F57FC6CB}" type="pres">
      <dgm:prSet presAssocID="{4B87731E-ECC4-8747-BF08-779F4C7F3470}" presName="sibTrans" presStyleLbl="node1" presStyleIdx="2" presStyleCnt="5"/>
      <dgm:spPr/>
    </dgm:pt>
    <dgm:pt modelId="{436F6075-4369-FE4B-928B-9F7C86EBE228}" type="pres">
      <dgm:prSet presAssocID="{C8E24C6A-290D-554B-BD25-2687565C8808}" presName="dummy" presStyleCnt="0"/>
      <dgm:spPr/>
    </dgm:pt>
    <dgm:pt modelId="{9A047623-F2FB-9E43-88D1-FD77FB3E6C2F}" type="pres">
      <dgm:prSet presAssocID="{C8E24C6A-290D-554B-BD25-2687565C8808}" presName="node" presStyleLbl="revTx" presStyleIdx="3" presStyleCnt="5">
        <dgm:presLayoutVars>
          <dgm:bulletEnabled val="1"/>
        </dgm:presLayoutVars>
      </dgm:prSet>
      <dgm:spPr/>
    </dgm:pt>
    <dgm:pt modelId="{47AE4369-AA5F-F447-A762-62647D76592F}" type="pres">
      <dgm:prSet presAssocID="{5399884C-9116-004D-B3E5-D4FCA5B43BC9}" presName="sibTrans" presStyleLbl="node1" presStyleIdx="3" presStyleCnt="5"/>
      <dgm:spPr/>
    </dgm:pt>
    <dgm:pt modelId="{3C5DFB8E-97C0-4A40-A401-4BE69712D3C8}" type="pres">
      <dgm:prSet presAssocID="{0B4C11B1-E4BD-FF4A-8065-81D4A9A54254}" presName="dummy" presStyleCnt="0"/>
      <dgm:spPr/>
    </dgm:pt>
    <dgm:pt modelId="{72523B0A-52FB-7949-9CF7-FDDAD502F46C}" type="pres">
      <dgm:prSet presAssocID="{0B4C11B1-E4BD-FF4A-8065-81D4A9A54254}" presName="node" presStyleLbl="revTx" presStyleIdx="4" presStyleCnt="5">
        <dgm:presLayoutVars>
          <dgm:bulletEnabled val="1"/>
        </dgm:presLayoutVars>
      </dgm:prSet>
      <dgm:spPr/>
    </dgm:pt>
    <dgm:pt modelId="{E3473359-1F6F-924B-8C02-6C7B4A4DD734}" type="pres">
      <dgm:prSet presAssocID="{1BDD19EF-EEE2-9F47-A391-A9CF0DE6B253}" presName="sibTrans" presStyleLbl="node1" presStyleIdx="4" presStyleCnt="5"/>
      <dgm:spPr/>
    </dgm:pt>
  </dgm:ptLst>
  <dgm:cxnLst>
    <dgm:cxn modelId="{5BFD392C-3457-AF4D-9819-E463064C9EB5}" type="presOf" srcId="{4B87731E-ECC4-8747-BF08-779F4C7F3470}" destId="{FA87A70D-A34E-EC45-93B9-E6A7F57FC6CB}" srcOrd="0" destOrd="0" presId="urn:microsoft.com/office/officeart/2005/8/layout/cycle1"/>
    <dgm:cxn modelId="{F1F70335-9F31-B94E-BC92-AFE4F4C4D51D}" type="presOf" srcId="{293A1F54-7547-AD4A-BF8E-22A5716525D1}" destId="{805931C6-7054-7C44-88A2-02E837DF8D46}" srcOrd="0" destOrd="0" presId="urn:microsoft.com/office/officeart/2005/8/layout/cycle1"/>
    <dgm:cxn modelId="{445A0E3A-5697-554F-BF45-9CC944433D23}" srcId="{8E507222-7E30-4449-82EB-038CD59A288A}" destId="{C8E24C6A-290D-554B-BD25-2687565C8808}" srcOrd="3" destOrd="0" parTransId="{B95BE0CC-AA52-1948-A644-B51E96EBB8B1}" sibTransId="{5399884C-9116-004D-B3E5-D4FCA5B43BC9}"/>
    <dgm:cxn modelId="{E9F3F360-984A-E949-8D9C-2404C528AEF3}" srcId="{8E507222-7E30-4449-82EB-038CD59A288A}" destId="{0B4C11B1-E4BD-FF4A-8065-81D4A9A54254}" srcOrd="4" destOrd="0" parTransId="{4CD5B3D8-6B6E-9545-89DA-2744DFB85CBC}" sibTransId="{1BDD19EF-EEE2-9F47-A391-A9CF0DE6B253}"/>
    <dgm:cxn modelId="{DC2FF867-9F86-0042-80D0-5CE68533CF6B}" type="presOf" srcId="{08D0ECBF-4E3A-8449-8E99-F40FC5FF0669}" destId="{7B83AFDD-8C54-7048-9BF0-FB4820400AE5}" srcOrd="0" destOrd="0" presId="urn:microsoft.com/office/officeart/2005/8/layout/cycle1"/>
    <dgm:cxn modelId="{B123CB6C-3C56-8C40-90C2-2F0F8FC0C68A}" srcId="{8E507222-7E30-4449-82EB-038CD59A288A}" destId="{0030687D-1D82-694F-8C17-C54DD568B2F5}" srcOrd="2" destOrd="0" parTransId="{851D9D51-7F4E-F846-ACB6-0CE383858D67}" sibTransId="{4B87731E-ECC4-8747-BF08-779F4C7F3470}"/>
    <dgm:cxn modelId="{916B0C7D-EDEB-E842-9B36-10AAEBBB1D00}" type="presOf" srcId="{C8E24C6A-290D-554B-BD25-2687565C8808}" destId="{9A047623-F2FB-9E43-88D1-FD77FB3E6C2F}" srcOrd="0" destOrd="0" presId="urn:microsoft.com/office/officeart/2005/8/layout/cycle1"/>
    <dgm:cxn modelId="{EC923486-FDF9-4648-B103-3B307154C738}" type="presOf" srcId="{1BDD19EF-EEE2-9F47-A391-A9CF0DE6B253}" destId="{E3473359-1F6F-924B-8C02-6C7B4A4DD734}" srcOrd="0" destOrd="0" presId="urn:microsoft.com/office/officeart/2005/8/layout/cycle1"/>
    <dgm:cxn modelId="{16BA2488-783D-3A4E-A3BA-3EAE0B9E1B53}" type="presOf" srcId="{0030687D-1D82-694F-8C17-C54DD568B2F5}" destId="{14A4EAEE-A1FC-404C-9C0C-FD207A8B875A}" srcOrd="0" destOrd="0" presId="urn:microsoft.com/office/officeart/2005/8/layout/cycle1"/>
    <dgm:cxn modelId="{E698388F-5358-B24C-A38D-E7D353DAA110}" srcId="{8E507222-7E30-4449-82EB-038CD59A288A}" destId="{55DB8E7C-37B2-444C-AFEC-95F5A8B35885}" srcOrd="1" destOrd="0" parTransId="{6F2F62F7-F2AB-484D-9CBB-B9D62437B730}" sibTransId="{293A1F54-7547-AD4A-BF8E-22A5716525D1}"/>
    <dgm:cxn modelId="{21DBA1A0-E5A8-8F43-BD05-AFB9525903D2}" type="presOf" srcId="{8E507222-7E30-4449-82EB-038CD59A288A}" destId="{85957611-0BDC-B543-95A2-5F17D93B64D5}" srcOrd="0" destOrd="0" presId="urn:microsoft.com/office/officeart/2005/8/layout/cycle1"/>
    <dgm:cxn modelId="{1B6D99A6-4936-814F-89E0-06F7A246225B}" type="presOf" srcId="{5399884C-9116-004D-B3E5-D4FCA5B43BC9}" destId="{47AE4369-AA5F-F447-A762-62647D76592F}" srcOrd="0" destOrd="0" presId="urn:microsoft.com/office/officeart/2005/8/layout/cycle1"/>
    <dgm:cxn modelId="{E97833A8-DD93-494C-9A46-54FC51FBB010}" type="presOf" srcId="{473BAA49-8119-0541-BC3A-BFA2C14120F3}" destId="{9FE7690F-E7DD-AB4B-973C-34FB9714B86C}" srcOrd="0" destOrd="0" presId="urn:microsoft.com/office/officeart/2005/8/layout/cycle1"/>
    <dgm:cxn modelId="{510946DF-4EF4-5249-9A94-EC2EB5236861}" type="presOf" srcId="{0B4C11B1-E4BD-FF4A-8065-81D4A9A54254}" destId="{72523B0A-52FB-7949-9CF7-FDDAD502F46C}" srcOrd="0" destOrd="0" presId="urn:microsoft.com/office/officeart/2005/8/layout/cycle1"/>
    <dgm:cxn modelId="{5648D3EC-D21E-8A4C-98CB-29E0ABCBE3C7}" srcId="{8E507222-7E30-4449-82EB-038CD59A288A}" destId="{08D0ECBF-4E3A-8449-8E99-F40FC5FF0669}" srcOrd="0" destOrd="0" parTransId="{F0B1F87B-BB4E-F640-9AC5-4EB1514C1C60}" sibTransId="{473BAA49-8119-0541-BC3A-BFA2C14120F3}"/>
    <dgm:cxn modelId="{6E6CC7FF-CD66-5148-9B94-020701B11DF7}" type="presOf" srcId="{55DB8E7C-37B2-444C-AFEC-95F5A8B35885}" destId="{4841B59F-2BB3-ED47-9F1F-E8ADECC46FBA}" srcOrd="0" destOrd="0" presId="urn:microsoft.com/office/officeart/2005/8/layout/cycle1"/>
    <dgm:cxn modelId="{88E319F8-A8F2-5449-8EF6-9577BFE4EB07}" type="presParOf" srcId="{85957611-0BDC-B543-95A2-5F17D93B64D5}" destId="{8F78591F-4471-5C4D-87D4-6F9D22A76F8B}" srcOrd="0" destOrd="0" presId="urn:microsoft.com/office/officeart/2005/8/layout/cycle1"/>
    <dgm:cxn modelId="{CBC815C0-0B35-274F-9394-3AE12DA78264}" type="presParOf" srcId="{85957611-0BDC-B543-95A2-5F17D93B64D5}" destId="{7B83AFDD-8C54-7048-9BF0-FB4820400AE5}" srcOrd="1" destOrd="0" presId="urn:microsoft.com/office/officeart/2005/8/layout/cycle1"/>
    <dgm:cxn modelId="{DA7D8FBA-344F-BC4C-BE9D-FA23F7E2D15D}" type="presParOf" srcId="{85957611-0BDC-B543-95A2-5F17D93B64D5}" destId="{9FE7690F-E7DD-AB4B-973C-34FB9714B86C}" srcOrd="2" destOrd="0" presId="urn:microsoft.com/office/officeart/2005/8/layout/cycle1"/>
    <dgm:cxn modelId="{57AF1735-D63C-9D4A-A699-297E1E1C3608}" type="presParOf" srcId="{85957611-0BDC-B543-95A2-5F17D93B64D5}" destId="{89E8DF63-ECD3-8B4B-86EE-CAC77F20026F}" srcOrd="3" destOrd="0" presId="urn:microsoft.com/office/officeart/2005/8/layout/cycle1"/>
    <dgm:cxn modelId="{E1E1CD31-FF35-AC4E-9683-FC2C0EEC782C}" type="presParOf" srcId="{85957611-0BDC-B543-95A2-5F17D93B64D5}" destId="{4841B59F-2BB3-ED47-9F1F-E8ADECC46FBA}" srcOrd="4" destOrd="0" presId="urn:microsoft.com/office/officeart/2005/8/layout/cycle1"/>
    <dgm:cxn modelId="{22D1C3CE-F096-C949-9FC6-410EACF9D7B0}" type="presParOf" srcId="{85957611-0BDC-B543-95A2-5F17D93B64D5}" destId="{805931C6-7054-7C44-88A2-02E837DF8D46}" srcOrd="5" destOrd="0" presId="urn:microsoft.com/office/officeart/2005/8/layout/cycle1"/>
    <dgm:cxn modelId="{A4366F6E-09DF-2148-9FF6-4876A1DF87EC}" type="presParOf" srcId="{85957611-0BDC-B543-95A2-5F17D93B64D5}" destId="{1ACDC187-54D2-174B-BF23-D78D75453858}" srcOrd="6" destOrd="0" presId="urn:microsoft.com/office/officeart/2005/8/layout/cycle1"/>
    <dgm:cxn modelId="{C2370F94-BC3C-AD44-9D96-AF525408FFF5}" type="presParOf" srcId="{85957611-0BDC-B543-95A2-5F17D93B64D5}" destId="{14A4EAEE-A1FC-404C-9C0C-FD207A8B875A}" srcOrd="7" destOrd="0" presId="urn:microsoft.com/office/officeart/2005/8/layout/cycle1"/>
    <dgm:cxn modelId="{6E9BAF7E-42DF-B948-99AE-9E4680170418}" type="presParOf" srcId="{85957611-0BDC-B543-95A2-5F17D93B64D5}" destId="{FA87A70D-A34E-EC45-93B9-E6A7F57FC6CB}" srcOrd="8" destOrd="0" presId="urn:microsoft.com/office/officeart/2005/8/layout/cycle1"/>
    <dgm:cxn modelId="{79C1E71A-859A-3542-B5C9-DE10A8E463C5}" type="presParOf" srcId="{85957611-0BDC-B543-95A2-5F17D93B64D5}" destId="{436F6075-4369-FE4B-928B-9F7C86EBE228}" srcOrd="9" destOrd="0" presId="urn:microsoft.com/office/officeart/2005/8/layout/cycle1"/>
    <dgm:cxn modelId="{FF85335D-9DF7-8347-A437-BD2E427932C9}" type="presParOf" srcId="{85957611-0BDC-B543-95A2-5F17D93B64D5}" destId="{9A047623-F2FB-9E43-88D1-FD77FB3E6C2F}" srcOrd="10" destOrd="0" presId="urn:microsoft.com/office/officeart/2005/8/layout/cycle1"/>
    <dgm:cxn modelId="{B1443AAC-D59C-3241-8BBF-540646FC09D8}" type="presParOf" srcId="{85957611-0BDC-B543-95A2-5F17D93B64D5}" destId="{47AE4369-AA5F-F447-A762-62647D76592F}" srcOrd="11" destOrd="0" presId="urn:microsoft.com/office/officeart/2005/8/layout/cycle1"/>
    <dgm:cxn modelId="{694A49D3-8F48-024E-A0F1-FBC8BD819722}" type="presParOf" srcId="{85957611-0BDC-B543-95A2-5F17D93B64D5}" destId="{3C5DFB8E-97C0-4A40-A401-4BE69712D3C8}" srcOrd="12" destOrd="0" presId="urn:microsoft.com/office/officeart/2005/8/layout/cycle1"/>
    <dgm:cxn modelId="{93C2F0F3-6F3A-6A42-9E70-CE0019254CA8}" type="presParOf" srcId="{85957611-0BDC-B543-95A2-5F17D93B64D5}" destId="{72523B0A-52FB-7949-9CF7-FDDAD502F46C}" srcOrd="13" destOrd="0" presId="urn:microsoft.com/office/officeart/2005/8/layout/cycle1"/>
    <dgm:cxn modelId="{74E9D033-4150-1743-A615-EC19D4B5538D}" type="presParOf" srcId="{85957611-0BDC-B543-95A2-5F17D93B64D5}" destId="{E3473359-1F6F-924B-8C02-6C7B4A4DD73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3AFDD-8C54-7048-9BF0-FB4820400AE5}">
      <dsp:nvSpPr>
        <dsp:cNvPr id="0" name=""/>
        <dsp:cNvSpPr/>
      </dsp:nvSpPr>
      <dsp:spPr>
        <a:xfrm>
          <a:off x="4362622" y="38883"/>
          <a:ext cx="1387095" cy="138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cs typeface="Optima"/>
            </a:rPr>
            <a:t>Discovery</a:t>
          </a:r>
        </a:p>
      </dsp:txBody>
      <dsp:txXfrm>
        <a:off x="4362622" y="38883"/>
        <a:ext cx="1387095" cy="1387095"/>
      </dsp:txXfrm>
    </dsp:sp>
    <dsp:sp modelId="{9FE7690F-E7DD-AB4B-973C-34FB9714B86C}">
      <dsp:nvSpPr>
        <dsp:cNvPr id="0" name=""/>
        <dsp:cNvSpPr/>
      </dsp:nvSpPr>
      <dsp:spPr>
        <a:xfrm>
          <a:off x="1186322" y="-1589"/>
          <a:ext cx="5204224" cy="5204224"/>
        </a:xfrm>
        <a:prstGeom prst="circularArrow">
          <a:avLst>
            <a:gd name="adj1" fmla="val 5197"/>
            <a:gd name="adj2" fmla="val 335711"/>
            <a:gd name="adj3" fmla="val 21294064"/>
            <a:gd name="adj4" fmla="val 19765518"/>
            <a:gd name="adj5" fmla="val 6064"/>
          </a:avLst>
        </a:prstGeom>
        <a:gradFill rotWithShape="0">
          <a:gsLst>
            <a:gs pos="17000">
              <a:srgbClr val="798E81"/>
            </a:gs>
            <a:gs pos="100000">
              <a:schemeClr val="dk2">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841B59F-2BB3-ED47-9F1F-E8ADECC46FBA}">
      <dsp:nvSpPr>
        <dsp:cNvPr id="0" name=""/>
        <dsp:cNvSpPr/>
      </dsp:nvSpPr>
      <dsp:spPr>
        <a:xfrm>
          <a:off x="5201447" y="2620522"/>
          <a:ext cx="1387095" cy="138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cs typeface="Optima"/>
            </a:rPr>
            <a:t>Collaborative Agreement</a:t>
          </a:r>
        </a:p>
      </dsp:txBody>
      <dsp:txXfrm>
        <a:off x="5201447" y="2620522"/>
        <a:ext cx="1387095" cy="1387095"/>
      </dsp:txXfrm>
    </dsp:sp>
    <dsp:sp modelId="{805931C6-7054-7C44-88A2-02E837DF8D46}">
      <dsp:nvSpPr>
        <dsp:cNvPr id="0" name=""/>
        <dsp:cNvSpPr/>
      </dsp:nvSpPr>
      <dsp:spPr>
        <a:xfrm>
          <a:off x="1096810" y="-1589"/>
          <a:ext cx="5204224" cy="5204224"/>
        </a:xfrm>
        <a:prstGeom prst="circularArrow">
          <a:avLst>
            <a:gd name="adj1" fmla="val 5197"/>
            <a:gd name="adj2" fmla="val 335711"/>
            <a:gd name="adj3" fmla="val 4015550"/>
            <a:gd name="adj4" fmla="val 2252650"/>
            <a:gd name="adj5" fmla="val 6064"/>
          </a:avLst>
        </a:prstGeom>
        <a:gradFill rotWithShape="0">
          <a:gsLst>
            <a:gs pos="27000">
              <a:srgbClr val="798E81"/>
            </a:gs>
            <a:gs pos="100000">
              <a:schemeClr val="dk2">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4A4EAEE-A1FC-404C-9C0C-FD207A8B875A}">
      <dsp:nvSpPr>
        <dsp:cNvPr id="0" name=""/>
        <dsp:cNvSpPr/>
      </dsp:nvSpPr>
      <dsp:spPr>
        <a:xfrm>
          <a:off x="3005374" y="4216062"/>
          <a:ext cx="1387095" cy="138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cs typeface="Optima"/>
            </a:rPr>
            <a:t>Integration</a:t>
          </a:r>
        </a:p>
      </dsp:txBody>
      <dsp:txXfrm>
        <a:off x="3005374" y="4216062"/>
        <a:ext cx="1387095" cy="1387095"/>
      </dsp:txXfrm>
    </dsp:sp>
    <dsp:sp modelId="{FA87A70D-A34E-EC45-93B9-E6A7F57FC6CB}">
      <dsp:nvSpPr>
        <dsp:cNvPr id="0" name=""/>
        <dsp:cNvSpPr/>
      </dsp:nvSpPr>
      <dsp:spPr>
        <a:xfrm>
          <a:off x="1096810" y="-1589"/>
          <a:ext cx="5204224" cy="5204224"/>
        </a:xfrm>
        <a:prstGeom prst="circularArrow">
          <a:avLst>
            <a:gd name="adj1" fmla="val 5197"/>
            <a:gd name="adj2" fmla="val 335711"/>
            <a:gd name="adj3" fmla="val 8211639"/>
            <a:gd name="adj4" fmla="val 6448738"/>
            <a:gd name="adj5" fmla="val 6064"/>
          </a:avLst>
        </a:prstGeom>
        <a:gradFill rotWithShape="0">
          <a:gsLst>
            <a:gs pos="2000">
              <a:srgbClr val="9CB7A6"/>
            </a:gs>
            <a:gs pos="81000">
              <a:srgbClr val="798E81"/>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A047623-F2FB-9E43-88D1-FD77FB3E6C2F}">
      <dsp:nvSpPr>
        <dsp:cNvPr id="0" name=""/>
        <dsp:cNvSpPr/>
      </dsp:nvSpPr>
      <dsp:spPr>
        <a:xfrm>
          <a:off x="809301" y="2620522"/>
          <a:ext cx="1387095" cy="138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cs typeface="Optima"/>
            </a:rPr>
            <a:t>Embodiment</a:t>
          </a:r>
        </a:p>
      </dsp:txBody>
      <dsp:txXfrm>
        <a:off x="809301" y="2620522"/>
        <a:ext cx="1387095" cy="1387095"/>
      </dsp:txXfrm>
    </dsp:sp>
    <dsp:sp modelId="{47AE4369-AA5F-F447-A762-62647D76592F}">
      <dsp:nvSpPr>
        <dsp:cNvPr id="0" name=""/>
        <dsp:cNvSpPr/>
      </dsp:nvSpPr>
      <dsp:spPr>
        <a:xfrm>
          <a:off x="1096810" y="-1589"/>
          <a:ext cx="5204224" cy="5204224"/>
        </a:xfrm>
        <a:prstGeom prst="circularArrow">
          <a:avLst>
            <a:gd name="adj1" fmla="val 5197"/>
            <a:gd name="adj2" fmla="val 335711"/>
            <a:gd name="adj3" fmla="val 12298771"/>
            <a:gd name="adj4" fmla="val 10770225"/>
            <a:gd name="adj5" fmla="val 6064"/>
          </a:avLst>
        </a:prstGeom>
        <a:gradFill rotWithShape="0">
          <a:gsLst>
            <a:gs pos="52000">
              <a:srgbClr val="798E81"/>
            </a:gs>
            <a:gs pos="86000">
              <a:srgbClr val="5C9290"/>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2523B0A-52FB-7949-9CF7-FDDAD502F46C}">
      <dsp:nvSpPr>
        <dsp:cNvPr id="0" name=""/>
        <dsp:cNvSpPr/>
      </dsp:nvSpPr>
      <dsp:spPr>
        <a:xfrm>
          <a:off x="1648126" y="38883"/>
          <a:ext cx="1387095" cy="138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cs typeface="Optima"/>
            </a:rPr>
            <a:t>Directed Awareness</a:t>
          </a:r>
        </a:p>
      </dsp:txBody>
      <dsp:txXfrm>
        <a:off x="1648126" y="38883"/>
        <a:ext cx="1387095" cy="1387095"/>
      </dsp:txXfrm>
    </dsp:sp>
    <dsp:sp modelId="{E3473359-1F6F-924B-8C02-6C7B4A4DD734}">
      <dsp:nvSpPr>
        <dsp:cNvPr id="0" name=""/>
        <dsp:cNvSpPr/>
      </dsp:nvSpPr>
      <dsp:spPr>
        <a:xfrm>
          <a:off x="1096810" y="-1589"/>
          <a:ext cx="5204224" cy="5204224"/>
        </a:xfrm>
        <a:prstGeom prst="circularArrow">
          <a:avLst>
            <a:gd name="adj1" fmla="val 5197"/>
            <a:gd name="adj2" fmla="val 335711"/>
            <a:gd name="adj3" fmla="val 16866536"/>
            <a:gd name="adj4" fmla="val 15197752"/>
            <a:gd name="adj5" fmla="val 6064"/>
          </a:avLst>
        </a:prstGeom>
        <a:gradFill rotWithShape="0">
          <a:gsLst>
            <a:gs pos="13000">
              <a:srgbClr val="798E81"/>
            </a:gs>
            <a:gs pos="100000">
              <a:schemeClr val="dk2">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712D0-BA6F-4243-8A80-710AD364A78A}" type="datetimeFigureOut">
              <a:rPr lang="en-US" smtClean="0"/>
              <a:t>10/16/20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37B33-50B5-CF48-AB35-6442BB4AA53B}" type="slidenum">
              <a:rPr lang="en-US" smtClean="0"/>
              <a:t>‹#›</a:t>
            </a:fld>
            <a:endParaRPr lang="en-US" dirty="0"/>
          </a:p>
        </p:txBody>
      </p:sp>
    </p:spTree>
    <p:extLst>
      <p:ext uri="{BB962C8B-B14F-4D97-AF65-F5344CB8AC3E}">
        <p14:creationId xmlns:p14="http://schemas.microsoft.com/office/powerpoint/2010/main" val="55310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2</a:t>
            </a:fld>
            <a:endParaRPr lang="en-US" dirty="0"/>
          </a:p>
        </p:txBody>
      </p:sp>
    </p:spTree>
    <p:extLst>
      <p:ext uri="{BB962C8B-B14F-4D97-AF65-F5344CB8AC3E}">
        <p14:creationId xmlns:p14="http://schemas.microsoft.com/office/powerpoint/2010/main" val="109736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EEF4DB-FE3D-BF48-89F5-BB683302709B}" type="slidenum">
              <a:rPr lang="en-US" smtClean="0"/>
              <a:t>12</a:t>
            </a:fld>
            <a:endParaRPr lang="en-US"/>
          </a:p>
        </p:txBody>
      </p:sp>
    </p:spTree>
    <p:extLst>
      <p:ext uri="{BB962C8B-B14F-4D97-AF65-F5344CB8AC3E}">
        <p14:creationId xmlns:p14="http://schemas.microsoft.com/office/powerpoint/2010/main" val="97524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16</a:t>
            </a:fld>
            <a:endParaRPr lang="en-US" dirty="0"/>
          </a:p>
        </p:txBody>
      </p:sp>
    </p:spTree>
    <p:extLst>
      <p:ext uri="{BB962C8B-B14F-4D97-AF65-F5344CB8AC3E}">
        <p14:creationId xmlns:p14="http://schemas.microsoft.com/office/powerpoint/2010/main" val="119143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1" baseline="0" dirty="0"/>
          </a:p>
        </p:txBody>
      </p:sp>
      <p:sp>
        <p:nvSpPr>
          <p:cNvPr id="4" name="Slide Number Placeholder 3"/>
          <p:cNvSpPr>
            <a:spLocks noGrp="1"/>
          </p:cNvSpPr>
          <p:nvPr>
            <p:ph type="sldNum" sz="quarter" idx="10"/>
          </p:nvPr>
        </p:nvSpPr>
        <p:spPr/>
        <p:txBody>
          <a:bodyPr/>
          <a:lstStyle/>
          <a:p>
            <a:fld id="{E4EEF4DB-FE3D-BF48-89F5-BB683302709B}" type="slidenum">
              <a:rPr lang="en-US" smtClean="0"/>
              <a:t>21</a:t>
            </a:fld>
            <a:endParaRPr lang="en-US" dirty="0"/>
          </a:p>
        </p:txBody>
      </p:sp>
    </p:spTree>
    <p:extLst>
      <p:ext uri="{BB962C8B-B14F-4D97-AF65-F5344CB8AC3E}">
        <p14:creationId xmlns:p14="http://schemas.microsoft.com/office/powerpoint/2010/main" val="2017010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22</a:t>
            </a:fld>
            <a:endParaRPr lang="en-US" dirty="0"/>
          </a:p>
        </p:txBody>
      </p:sp>
    </p:spTree>
    <p:extLst>
      <p:ext uri="{BB962C8B-B14F-4D97-AF65-F5344CB8AC3E}">
        <p14:creationId xmlns:p14="http://schemas.microsoft.com/office/powerpoint/2010/main" val="642367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23</a:t>
            </a:fld>
            <a:endParaRPr lang="en-US"/>
          </a:p>
        </p:txBody>
      </p:sp>
    </p:spTree>
    <p:extLst>
      <p:ext uri="{BB962C8B-B14F-4D97-AF65-F5344CB8AC3E}">
        <p14:creationId xmlns:p14="http://schemas.microsoft.com/office/powerpoint/2010/main" val="153833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EF4DB-FE3D-BF48-89F5-BB683302709B}" type="slidenum">
              <a:rPr lang="en-US" smtClean="0"/>
              <a:t>24</a:t>
            </a:fld>
            <a:endParaRPr lang="en-US"/>
          </a:p>
        </p:txBody>
      </p:sp>
    </p:spTree>
    <p:extLst>
      <p:ext uri="{BB962C8B-B14F-4D97-AF65-F5344CB8AC3E}">
        <p14:creationId xmlns:p14="http://schemas.microsoft.com/office/powerpoint/2010/main" val="67089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25</a:t>
            </a:fld>
            <a:endParaRPr lang="en-US"/>
          </a:p>
        </p:txBody>
      </p:sp>
    </p:spTree>
    <p:extLst>
      <p:ext uri="{BB962C8B-B14F-4D97-AF65-F5344CB8AC3E}">
        <p14:creationId xmlns:p14="http://schemas.microsoft.com/office/powerpoint/2010/main" val="158765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30</a:t>
            </a:fld>
            <a:endParaRPr lang="en-US" dirty="0"/>
          </a:p>
        </p:txBody>
      </p:sp>
    </p:spTree>
    <p:extLst>
      <p:ext uri="{BB962C8B-B14F-4D97-AF65-F5344CB8AC3E}">
        <p14:creationId xmlns:p14="http://schemas.microsoft.com/office/powerpoint/2010/main" val="720315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31</a:t>
            </a:fld>
            <a:endParaRPr lang="en-US" dirty="0"/>
          </a:p>
        </p:txBody>
      </p:sp>
    </p:spTree>
    <p:extLst>
      <p:ext uri="{BB962C8B-B14F-4D97-AF65-F5344CB8AC3E}">
        <p14:creationId xmlns:p14="http://schemas.microsoft.com/office/powerpoint/2010/main" val="174005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1" baseline="0" dirty="0"/>
          </a:p>
        </p:txBody>
      </p:sp>
      <p:sp>
        <p:nvSpPr>
          <p:cNvPr id="4" name="Slide Number Placeholder 3"/>
          <p:cNvSpPr>
            <a:spLocks noGrp="1"/>
          </p:cNvSpPr>
          <p:nvPr>
            <p:ph type="sldNum" sz="quarter" idx="10"/>
          </p:nvPr>
        </p:nvSpPr>
        <p:spPr/>
        <p:txBody>
          <a:bodyPr/>
          <a:lstStyle/>
          <a:p>
            <a:fld id="{E4EEF4DB-FE3D-BF48-89F5-BB683302709B}" type="slidenum">
              <a:rPr lang="en-US" smtClean="0"/>
              <a:t>3</a:t>
            </a:fld>
            <a:endParaRPr lang="en-US" dirty="0"/>
          </a:p>
        </p:txBody>
      </p:sp>
    </p:spTree>
    <p:extLst>
      <p:ext uri="{BB962C8B-B14F-4D97-AF65-F5344CB8AC3E}">
        <p14:creationId xmlns:p14="http://schemas.microsoft.com/office/powerpoint/2010/main" val="165133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5</a:t>
            </a:fld>
            <a:endParaRPr lang="en-US" dirty="0"/>
          </a:p>
        </p:txBody>
      </p:sp>
    </p:spTree>
    <p:extLst>
      <p:ext uri="{BB962C8B-B14F-4D97-AF65-F5344CB8AC3E}">
        <p14:creationId xmlns:p14="http://schemas.microsoft.com/office/powerpoint/2010/main" val="195437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6</a:t>
            </a:fld>
            <a:endParaRPr lang="en-US" dirty="0"/>
          </a:p>
        </p:txBody>
      </p:sp>
    </p:spTree>
    <p:extLst>
      <p:ext uri="{BB962C8B-B14F-4D97-AF65-F5344CB8AC3E}">
        <p14:creationId xmlns:p14="http://schemas.microsoft.com/office/powerpoint/2010/main" val="75067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7</a:t>
            </a:fld>
            <a:endParaRPr lang="en-US" dirty="0"/>
          </a:p>
        </p:txBody>
      </p:sp>
    </p:spTree>
    <p:extLst>
      <p:ext uri="{BB962C8B-B14F-4D97-AF65-F5344CB8AC3E}">
        <p14:creationId xmlns:p14="http://schemas.microsoft.com/office/powerpoint/2010/main" val="142071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8</a:t>
            </a:fld>
            <a:endParaRPr lang="en-US"/>
          </a:p>
        </p:txBody>
      </p:sp>
    </p:spTree>
    <p:extLst>
      <p:ext uri="{BB962C8B-B14F-4D97-AF65-F5344CB8AC3E}">
        <p14:creationId xmlns:p14="http://schemas.microsoft.com/office/powerpoint/2010/main" val="200405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9</a:t>
            </a:fld>
            <a:endParaRPr lang="en-US"/>
          </a:p>
        </p:txBody>
      </p:sp>
    </p:spTree>
    <p:extLst>
      <p:ext uri="{BB962C8B-B14F-4D97-AF65-F5344CB8AC3E}">
        <p14:creationId xmlns:p14="http://schemas.microsoft.com/office/powerpoint/2010/main" val="212215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10</a:t>
            </a:fld>
            <a:endParaRPr lang="en-US"/>
          </a:p>
        </p:txBody>
      </p:sp>
    </p:spTree>
    <p:extLst>
      <p:ext uri="{BB962C8B-B14F-4D97-AF65-F5344CB8AC3E}">
        <p14:creationId xmlns:p14="http://schemas.microsoft.com/office/powerpoint/2010/main" val="170852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4EEF4DB-FE3D-BF48-89F5-BB683302709B}" type="slidenum">
              <a:rPr lang="en-US" smtClean="0"/>
              <a:t>11</a:t>
            </a:fld>
            <a:endParaRPr lang="en-US" dirty="0"/>
          </a:p>
        </p:txBody>
      </p:sp>
    </p:spTree>
    <p:extLst>
      <p:ext uri="{BB962C8B-B14F-4D97-AF65-F5344CB8AC3E}">
        <p14:creationId xmlns:p14="http://schemas.microsoft.com/office/powerpoint/2010/main" val="118592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73662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27258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78571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29012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136156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28838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9817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71443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99214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189695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D4F78B-77EC-2140-B4FD-F66077865F56}" type="datetimeFigureOut">
              <a:rPr lang="en-US" smtClean="0"/>
              <a:t>10/16/20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1235C-D036-9D41-A930-4BD8FEA2640B}" type="slidenum">
              <a:rPr lang="en-US" smtClean="0"/>
              <a:t>‹#›</a:t>
            </a:fld>
            <a:endParaRPr lang="en-US" dirty="0"/>
          </a:p>
        </p:txBody>
      </p:sp>
    </p:spTree>
    <p:extLst>
      <p:ext uri="{BB962C8B-B14F-4D97-AF65-F5344CB8AC3E}">
        <p14:creationId xmlns:p14="http://schemas.microsoft.com/office/powerpoint/2010/main" val="56592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4F78B-77EC-2140-B4FD-F66077865F56}" type="datetimeFigureOut">
              <a:rPr lang="en-US" smtClean="0"/>
              <a:t>10/16/20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1235C-D036-9D41-A930-4BD8FEA2640B}" type="slidenum">
              <a:rPr lang="en-US" smtClean="0"/>
              <a:t>‹#›</a:t>
            </a:fld>
            <a:endParaRPr lang="en-US" dirty="0"/>
          </a:p>
        </p:txBody>
      </p:sp>
    </p:spTree>
    <p:extLst>
      <p:ext uri="{BB962C8B-B14F-4D97-AF65-F5344CB8AC3E}">
        <p14:creationId xmlns:p14="http://schemas.microsoft.com/office/powerpoint/2010/main" val="154724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jpg"/><Relationship Id="rId7"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tiff"/><Relationship Id="rId4" Type="http://schemas.openxmlformats.org/officeDocument/2006/relationships/image" Target="../media/image14.jpg"/><Relationship Id="rId9"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t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woosh.jpg"/>
          <p:cNvPicPr>
            <a:picLocks noChangeAspect="1"/>
          </p:cNvPicPr>
          <p:nvPr/>
        </p:nvPicPr>
        <p:blipFill>
          <a:blip r:embed="rId2">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64770" y="301988"/>
            <a:ext cx="1257230" cy="2050142"/>
          </a:xfrm>
          <a:prstGeom prst="rect">
            <a:avLst/>
          </a:prstGeom>
        </p:spPr>
      </p:pic>
      <p:pic>
        <p:nvPicPr>
          <p:cNvPr id="2" name="Picture 1" descr="paisley.jpg"/>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629251" y="2974357"/>
            <a:ext cx="3562749" cy="3883643"/>
          </a:xfrm>
          <a:prstGeom prst="rect">
            <a:avLst/>
          </a:prstGeom>
        </p:spPr>
      </p:pic>
      <p:sp>
        <p:nvSpPr>
          <p:cNvPr id="4" name="Title 1"/>
          <p:cNvSpPr>
            <a:spLocks noGrp="1"/>
          </p:cNvSpPr>
          <p:nvPr>
            <p:ph type="ctrTitle"/>
          </p:nvPr>
        </p:nvSpPr>
        <p:spPr>
          <a:xfrm>
            <a:off x="2584465" y="955584"/>
            <a:ext cx="7479424" cy="4791808"/>
          </a:xfrm>
        </p:spPr>
        <p:txBody>
          <a:bodyPr>
            <a:normAutofit fontScale="90000"/>
          </a:bodyPr>
          <a:lstStyle/>
          <a:p>
            <a:r>
              <a:rPr lang="en-US" dirty="0">
                <a:solidFill>
                  <a:srgbClr val="89A092"/>
                </a:solidFill>
                <a:latin typeface="Georgia" charset="0"/>
                <a:ea typeface="Georgia" charset="0"/>
                <a:cs typeface="Georgia" charset="0"/>
              </a:rPr>
              <a:t>WELCOME</a:t>
            </a:r>
            <a:br>
              <a:rPr lang="en-US" dirty="0">
                <a:solidFill>
                  <a:srgbClr val="89A092"/>
                </a:solidFill>
                <a:latin typeface="Georgia" charset="0"/>
                <a:ea typeface="Georgia" charset="0"/>
                <a:cs typeface="Georgia" charset="0"/>
              </a:rPr>
            </a:br>
            <a:br>
              <a:rPr lang="en-US" dirty="0">
                <a:solidFill>
                  <a:srgbClr val="89A092"/>
                </a:solidFill>
                <a:latin typeface="Georgia" charset="0"/>
                <a:ea typeface="Georgia" charset="0"/>
                <a:cs typeface="Georgia" charset="0"/>
              </a:rPr>
            </a:br>
            <a:r>
              <a:rPr lang="en-US" dirty="0">
                <a:solidFill>
                  <a:srgbClr val="89A092"/>
                </a:solidFill>
                <a:latin typeface="Georgia" charset="0"/>
                <a:ea typeface="Georgia" charset="0"/>
                <a:cs typeface="Georgia" charset="0"/>
              </a:rPr>
              <a:t>Acceptance and Integration Training</a:t>
            </a:r>
            <a:br>
              <a:rPr lang="en-US" dirty="0">
                <a:solidFill>
                  <a:srgbClr val="89A092"/>
                </a:solidFill>
                <a:latin typeface="Georgia" charset="0"/>
                <a:ea typeface="Georgia" charset="0"/>
                <a:cs typeface="Georgia" charset="0"/>
              </a:rPr>
            </a:br>
            <a:br>
              <a:rPr lang="en-US" dirty="0">
                <a:solidFill>
                  <a:srgbClr val="89A092"/>
                </a:solidFill>
                <a:latin typeface="Georgia" charset="0"/>
                <a:ea typeface="Georgia" charset="0"/>
                <a:cs typeface="Georgia" charset="0"/>
              </a:rPr>
            </a:br>
            <a:br>
              <a:rPr lang="en-US" sz="1400" dirty="0">
                <a:solidFill>
                  <a:srgbClr val="89A092"/>
                </a:solidFill>
                <a:latin typeface="Georgia" charset="0"/>
                <a:ea typeface="Georgia" charset="0"/>
                <a:cs typeface="Georgia" charset="0"/>
              </a:rPr>
            </a:br>
            <a:br>
              <a:rPr lang="en-US" sz="1400" dirty="0">
                <a:solidFill>
                  <a:srgbClr val="89A092"/>
                </a:solidFill>
                <a:latin typeface="Georgia" charset="0"/>
                <a:ea typeface="Georgia" charset="0"/>
                <a:cs typeface="Georgia" charset="0"/>
              </a:rPr>
            </a:br>
            <a:r>
              <a:rPr lang="en-US" sz="2800" dirty="0">
                <a:solidFill>
                  <a:srgbClr val="798E81"/>
                </a:solidFill>
                <a:latin typeface="Georgia" charset="0"/>
                <a:ea typeface="Georgia" charset="0"/>
                <a:cs typeface="Georgia" charset="0"/>
              </a:rPr>
              <a:t>Melanie McGhee, L.C.S.W. </a:t>
            </a:r>
            <a:endParaRPr lang="en-US" dirty="0">
              <a:solidFill>
                <a:srgbClr val="798E81"/>
              </a:solidFill>
              <a:latin typeface="Georgia" charset="0"/>
              <a:ea typeface="Georgia" charset="0"/>
              <a:cs typeface="Georgia" charset="0"/>
            </a:endParaRPr>
          </a:p>
        </p:txBody>
      </p:sp>
      <p:sp>
        <p:nvSpPr>
          <p:cNvPr id="5" name="TextBox 4"/>
          <p:cNvSpPr txBox="1"/>
          <p:nvPr/>
        </p:nvSpPr>
        <p:spPr>
          <a:xfrm>
            <a:off x="177729" y="6309118"/>
            <a:ext cx="2636709" cy="400110"/>
          </a:xfrm>
          <a:prstGeom prst="rect">
            <a:avLst/>
          </a:prstGeom>
          <a:noFill/>
        </p:spPr>
        <p:txBody>
          <a:bodyPr wrap="square" rtlCol="0">
            <a:spAutoFit/>
          </a:bodyPr>
          <a:lstStyle/>
          <a:p>
            <a:r>
              <a:rPr lang="en-US" sz="2000" dirty="0">
                <a:solidFill>
                  <a:srgbClr val="921000"/>
                </a:solidFill>
                <a:latin typeface="Georgia" charset="0"/>
                <a:ea typeface="Georgia" charset="0"/>
                <a:cs typeface="Georgia" charset="0"/>
              </a:rPr>
              <a:t>www.aait.solutions</a:t>
            </a:r>
          </a:p>
        </p:txBody>
      </p:sp>
    </p:spTree>
    <p:extLst>
      <p:ext uri="{BB962C8B-B14F-4D97-AF65-F5344CB8AC3E}">
        <p14:creationId xmlns:p14="http://schemas.microsoft.com/office/powerpoint/2010/main" val="330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9A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5555" y="-15088"/>
            <a:ext cx="5268449" cy="843521"/>
          </a:xfrm>
        </p:spPr>
        <p:txBody>
          <a:bodyPr>
            <a:normAutofit/>
          </a:bodyPr>
          <a:lstStyle/>
          <a:p>
            <a:r>
              <a:rPr lang="en-US" sz="3600" dirty="0">
                <a:solidFill>
                  <a:schemeClr val="bg1"/>
                </a:solidFill>
                <a:latin typeface="Avenir Book" charset="0"/>
                <a:ea typeface="Avenir Book" charset="0"/>
                <a:cs typeface="Avenir Book" charset="0"/>
              </a:rPr>
              <a:t>Self Acceptance Training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2898" y="875152"/>
            <a:ext cx="3011708" cy="3509860"/>
          </a:xfrm>
          <a:solidFill>
            <a:srgbClr val="FAFED4"/>
          </a:solidFill>
          <a:ln w="38100">
            <a:solidFill>
              <a:schemeClr val="tx1">
                <a:lumMod val="75000"/>
                <a:lumOff val="25000"/>
              </a:schemeClr>
            </a:solidFill>
          </a:ln>
          <a:effectLst>
            <a:outerShdw blurRad="63500" sx="102000" sy="102000" algn="ctr" rotWithShape="0">
              <a:prstClr val="black">
                <a:alpha val="40000"/>
              </a:prst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 r="-513" b="14956"/>
          <a:stretch/>
        </p:blipFill>
        <p:spPr>
          <a:xfrm>
            <a:off x="1796020" y="615546"/>
            <a:ext cx="1654937" cy="2014536"/>
          </a:xfrm>
          <a:prstGeom prst="rect">
            <a:avLst/>
          </a:prstGeom>
          <a:ln w="38100">
            <a:solidFill>
              <a:schemeClr val="tx1">
                <a:lumMod val="75000"/>
                <a:lumOff val="25000"/>
              </a:schemeClr>
            </a:solidFill>
          </a:ln>
          <a:effectLst>
            <a:outerShdw blurRad="63500" sx="102000" sy="102000" algn="ctr" rotWithShape="0">
              <a:prstClr val="black">
                <a:alpha val="40000"/>
              </a:prst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5543" y="4293771"/>
            <a:ext cx="2014537" cy="1931889"/>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5695" y="3073880"/>
            <a:ext cx="1635585" cy="1773560"/>
          </a:xfrm>
          <a:prstGeom prst="rect">
            <a:avLst/>
          </a:prstGeom>
          <a:ln w="38100">
            <a:solidFill>
              <a:schemeClr val="tx1">
                <a:lumMod val="75000"/>
                <a:lumOff val="25000"/>
              </a:schemeClr>
            </a:solidFill>
            <a:prstDash val="solid"/>
          </a:ln>
          <a:effectLst>
            <a:outerShdw blurRad="63500" sx="102000" sy="102000" algn="ctr" rotWithShape="0">
              <a:prstClr val="black">
                <a:alpha val="40000"/>
              </a:prstClr>
            </a:outerShdw>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9848" y="5155217"/>
            <a:ext cx="1390828" cy="1385242"/>
          </a:xfrm>
          <a:prstGeom prst="rect">
            <a:avLst/>
          </a:prstGeom>
          <a:ln w="38100">
            <a:solidFill>
              <a:schemeClr val="tx1">
                <a:lumMod val="75000"/>
                <a:lumOff val="25000"/>
              </a:schemeClr>
            </a:solidFill>
          </a:ln>
          <a:effectLst>
            <a:outerShdw blurRad="63500" sx="102000" sy="102000" algn="ctr" rotWithShape="0">
              <a:prstClr val="black">
                <a:alpha val="40000"/>
              </a:prstClr>
            </a:outerShdw>
          </a:effec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2912" y="4754344"/>
            <a:ext cx="2413952" cy="1604160"/>
          </a:xfrm>
          <a:prstGeom prst="rect">
            <a:avLst/>
          </a:prstGeom>
          <a:ln w="38100">
            <a:solidFill>
              <a:schemeClr val="tx1">
                <a:lumMod val="75000"/>
                <a:lumOff val="25000"/>
              </a:schemeClr>
            </a:solid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8948" y="615547"/>
            <a:ext cx="1750488" cy="2364897"/>
          </a:xfrm>
          <a:prstGeom prst="rect">
            <a:avLst/>
          </a:prstGeom>
          <a:ln w="38100">
            <a:solidFill>
              <a:schemeClr val="tx1">
                <a:lumMod val="75000"/>
                <a:lumOff val="25000"/>
              </a:schemeClr>
            </a:solidFill>
          </a:ln>
          <a:effectLst>
            <a:outerShdw blurRad="63500" sx="102000" sy="102000" algn="ctr" rotWithShape="0">
              <a:prstClr val="black">
                <a:alpha val="40000"/>
              </a:prstClr>
            </a:outerShdw>
          </a:effectLst>
        </p:spPr>
      </p:pic>
      <p:sp>
        <p:nvSpPr>
          <p:cNvPr id="13" name="TextBox 12"/>
          <p:cNvSpPr txBox="1"/>
          <p:nvPr/>
        </p:nvSpPr>
        <p:spPr>
          <a:xfrm>
            <a:off x="1678269" y="2674335"/>
            <a:ext cx="1712996" cy="307777"/>
          </a:xfrm>
          <a:prstGeom prst="rect">
            <a:avLst/>
          </a:prstGeom>
          <a:noFill/>
        </p:spPr>
        <p:txBody>
          <a:bodyPr wrap="square" rtlCol="0">
            <a:spAutoFit/>
          </a:bodyPr>
          <a:lstStyle/>
          <a:p>
            <a:r>
              <a:rPr lang="en-US" sz="1400">
                <a:solidFill>
                  <a:schemeClr val="bg1"/>
                </a:solidFill>
                <a:latin typeface="Avenir Book" charset="0"/>
                <a:ea typeface="Avenir Book" charset="0"/>
                <a:cs typeface="Avenir Book" charset="0"/>
              </a:rPr>
              <a:t>A.H. </a:t>
            </a:r>
            <a:r>
              <a:rPr lang="en-US" sz="1400" err="1">
                <a:solidFill>
                  <a:schemeClr val="bg1"/>
                </a:solidFill>
                <a:latin typeface="Avenir Book" charset="0"/>
                <a:ea typeface="Avenir Book" charset="0"/>
                <a:cs typeface="Avenir Book" charset="0"/>
              </a:rPr>
              <a:t>Almaas</a:t>
            </a:r>
            <a:r>
              <a:rPr lang="en-US" sz="1400">
                <a:solidFill>
                  <a:schemeClr val="bg1"/>
                </a:solidFill>
                <a:latin typeface="Avenir Book" charset="0"/>
                <a:ea typeface="Avenir Book" charset="0"/>
                <a:cs typeface="Avenir Book" charset="0"/>
              </a:rPr>
              <a:t>, Ph.D.</a:t>
            </a:r>
          </a:p>
        </p:txBody>
      </p:sp>
      <p:sp>
        <p:nvSpPr>
          <p:cNvPr id="14" name="TextBox 13"/>
          <p:cNvSpPr txBox="1"/>
          <p:nvPr/>
        </p:nvSpPr>
        <p:spPr>
          <a:xfrm>
            <a:off x="8587460" y="3073881"/>
            <a:ext cx="1831976" cy="307777"/>
          </a:xfrm>
          <a:prstGeom prst="rect">
            <a:avLst/>
          </a:prstGeom>
          <a:noFill/>
        </p:spPr>
        <p:txBody>
          <a:bodyPr wrap="square" rtlCol="0">
            <a:spAutoFit/>
          </a:bodyPr>
          <a:lstStyle/>
          <a:p>
            <a:r>
              <a:rPr lang="en-US" sz="1400" dirty="0">
                <a:solidFill>
                  <a:schemeClr val="bg1"/>
                </a:solidFill>
                <a:latin typeface="Avenir Book" charset="0"/>
                <a:ea typeface="Avenir Book" charset="0"/>
                <a:cs typeface="Avenir Book" charset="0"/>
              </a:rPr>
              <a:t>Fritz </a:t>
            </a:r>
            <a:r>
              <a:rPr lang="en-US" sz="1400" dirty="0" err="1">
                <a:solidFill>
                  <a:schemeClr val="bg1"/>
                </a:solidFill>
                <a:latin typeface="Avenir Book" charset="0"/>
                <a:ea typeface="Avenir Book" charset="0"/>
                <a:cs typeface="Avenir Book" charset="0"/>
              </a:rPr>
              <a:t>Perls</a:t>
            </a:r>
            <a:r>
              <a:rPr lang="en-US" sz="1400" dirty="0">
                <a:solidFill>
                  <a:schemeClr val="bg1"/>
                </a:solidFill>
                <a:latin typeface="Avenir Book" charset="0"/>
                <a:ea typeface="Avenir Book" charset="0"/>
                <a:cs typeface="Avenir Book" charset="0"/>
              </a:rPr>
              <a:t>, M.D.</a:t>
            </a:r>
          </a:p>
        </p:txBody>
      </p:sp>
      <p:sp>
        <p:nvSpPr>
          <p:cNvPr id="15" name="TextBox 14"/>
          <p:cNvSpPr txBox="1"/>
          <p:nvPr/>
        </p:nvSpPr>
        <p:spPr>
          <a:xfrm>
            <a:off x="1763053" y="4847441"/>
            <a:ext cx="1635585" cy="307777"/>
          </a:xfrm>
          <a:prstGeom prst="rect">
            <a:avLst/>
          </a:prstGeom>
          <a:noFill/>
        </p:spPr>
        <p:txBody>
          <a:bodyPr wrap="square" rtlCol="0">
            <a:spAutoFit/>
          </a:bodyPr>
          <a:lstStyle/>
          <a:p>
            <a:r>
              <a:rPr lang="en-US" sz="1400">
                <a:solidFill>
                  <a:schemeClr val="bg1"/>
                </a:solidFill>
                <a:latin typeface="Avenir Book" charset="0"/>
                <a:ea typeface="Avenir Book" charset="0"/>
                <a:cs typeface="Avenir Book" charset="0"/>
              </a:rPr>
              <a:t>Alan Watts</a:t>
            </a:r>
          </a:p>
        </p:txBody>
      </p:sp>
      <p:sp>
        <p:nvSpPr>
          <p:cNvPr id="16" name="TextBox 15"/>
          <p:cNvSpPr txBox="1"/>
          <p:nvPr/>
        </p:nvSpPr>
        <p:spPr>
          <a:xfrm>
            <a:off x="5186178" y="4385012"/>
            <a:ext cx="2027423" cy="369332"/>
          </a:xfrm>
          <a:prstGeom prst="rect">
            <a:avLst/>
          </a:prstGeom>
          <a:noFill/>
        </p:spPr>
        <p:txBody>
          <a:bodyPr wrap="square" rtlCol="0">
            <a:spAutoFit/>
          </a:bodyPr>
          <a:lstStyle/>
          <a:p>
            <a:r>
              <a:rPr lang="en-US">
                <a:solidFill>
                  <a:schemeClr val="bg1"/>
                </a:solidFill>
                <a:latin typeface="Avenir Book" charset="0"/>
                <a:ea typeface="Avenir Book" charset="0"/>
                <a:cs typeface="Avenir Book" charset="0"/>
              </a:rPr>
              <a:t>Dick Olney, M.A.</a:t>
            </a:r>
          </a:p>
        </p:txBody>
      </p:sp>
      <p:sp>
        <p:nvSpPr>
          <p:cNvPr id="17" name="TextBox 16"/>
          <p:cNvSpPr txBox="1"/>
          <p:nvPr/>
        </p:nvSpPr>
        <p:spPr>
          <a:xfrm>
            <a:off x="1763053" y="6540431"/>
            <a:ext cx="2243667" cy="307777"/>
          </a:xfrm>
          <a:prstGeom prst="rect">
            <a:avLst/>
          </a:prstGeom>
          <a:noFill/>
        </p:spPr>
        <p:txBody>
          <a:bodyPr wrap="square" rtlCol="0">
            <a:spAutoFit/>
          </a:bodyPr>
          <a:lstStyle/>
          <a:p>
            <a:r>
              <a:rPr lang="en-US" sz="1400">
                <a:solidFill>
                  <a:schemeClr val="bg1"/>
                </a:solidFill>
                <a:latin typeface="Avenir Book" charset="0"/>
                <a:ea typeface="Avenir Book" charset="0"/>
                <a:cs typeface="Avenir Book" charset="0"/>
              </a:rPr>
              <a:t>Akhter </a:t>
            </a:r>
            <a:r>
              <a:rPr lang="en-US" sz="1400" err="1">
                <a:solidFill>
                  <a:schemeClr val="bg1"/>
                </a:solidFill>
                <a:latin typeface="Avenir Book" charset="0"/>
                <a:ea typeface="Avenir Book" charset="0"/>
                <a:cs typeface="Avenir Book" charset="0"/>
              </a:rPr>
              <a:t>Ahsen</a:t>
            </a:r>
            <a:r>
              <a:rPr lang="en-US" sz="1400">
                <a:solidFill>
                  <a:schemeClr val="bg1"/>
                </a:solidFill>
                <a:latin typeface="Avenir Book" charset="0"/>
                <a:ea typeface="Avenir Book" charset="0"/>
                <a:cs typeface="Avenir Book" charset="0"/>
              </a:rPr>
              <a:t>, Ph.D.</a:t>
            </a:r>
          </a:p>
        </p:txBody>
      </p:sp>
      <p:sp>
        <p:nvSpPr>
          <p:cNvPr id="18" name="TextBox 17"/>
          <p:cNvSpPr txBox="1"/>
          <p:nvPr/>
        </p:nvSpPr>
        <p:spPr>
          <a:xfrm>
            <a:off x="8327226" y="6386543"/>
            <a:ext cx="2183491" cy="307777"/>
          </a:xfrm>
          <a:prstGeom prst="rect">
            <a:avLst/>
          </a:prstGeom>
          <a:noFill/>
        </p:spPr>
        <p:txBody>
          <a:bodyPr wrap="square" rtlCol="0">
            <a:spAutoFit/>
          </a:bodyPr>
          <a:lstStyle/>
          <a:p>
            <a:r>
              <a:rPr lang="en-US" sz="1400" dirty="0">
                <a:solidFill>
                  <a:schemeClr val="bg1"/>
                </a:solidFill>
                <a:latin typeface="Avenir Book" charset="0"/>
                <a:ea typeface="Avenir Book" charset="0"/>
                <a:cs typeface="Avenir Book" charset="0"/>
              </a:rPr>
              <a:t>Alexander </a:t>
            </a:r>
            <a:r>
              <a:rPr lang="en-US" sz="1400" dirty="0" err="1">
                <a:solidFill>
                  <a:schemeClr val="bg1"/>
                </a:solidFill>
                <a:latin typeface="Avenir Book" charset="0"/>
                <a:ea typeface="Avenir Book" charset="0"/>
                <a:cs typeface="Avenir Book" charset="0"/>
              </a:rPr>
              <a:t>Lowen</a:t>
            </a:r>
            <a:r>
              <a:rPr lang="en-US" sz="1400" dirty="0">
                <a:solidFill>
                  <a:schemeClr val="bg1"/>
                </a:solidFill>
                <a:latin typeface="Avenir Book" charset="0"/>
                <a:ea typeface="Avenir Book" charset="0"/>
                <a:cs typeface="Avenir Book" charset="0"/>
              </a:rPr>
              <a:t>, M.D.</a:t>
            </a:r>
          </a:p>
        </p:txBody>
      </p:sp>
      <p:sp>
        <p:nvSpPr>
          <p:cNvPr id="19" name="TextBox 18"/>
          <p:cNvSpPr txBox="1"/>
          <p:nvPr/>
        </p:nvSpPr>
        <p:spPr>
          <a:xfrm>
            <a:off x="5079480" y="6420060"/>
            <a:ext cx="2260600" cy="307777"/>
          </a:xfrm>
          <a:prstGeom prst="rect">
            <a:avLst/>
          </a:prstGeom>
          <a:noFill/>
        </p:spPr>
        <p:txBody>
          <a:bodyPr wrap="square" rtlCol="0">
            <a:spAutoFit/>
          </a:bodyPr>
          <a:lstStyle/>
          <a:p>
            <a:r>
              <a:rPr lang="en-US" sz="1400">
                <a:solidFill>
                  <a:schemeClr val="bg1"/>
                </a:solidFill>
                <a:latin typeface="Avenir Book" charset="0"/>
                <a:ea typeface="Avenir Book" charset="0"/>
                <a:cs typeface="Avenir Book" charset="0"/>
              </a:rPr>
              <a:t>Studied with two shamans</a:t>
            </a:r>
          </a:p>
        </p:txBody>
      </p:sp>
    </p:spTree>
    <p:extLst>
      <p:ext uri="{BB962C8B-B14F-4D97-AF65-F5344CB8AC3E}">
        <p14:creationId xmlns:p14="http://schemas.microsoft.com/office/powerpoint/2010/main" val="27736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yin yan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75" y="517525"/>
            <a:ext cx="8470900" cy="5981700"/>
          </a:xfrm>
          <a:prstGeom prst="rect">
            <a:avLst/>
          </a:prstGeom>
          <a:solidFill>
            <a:srgbClr val="005493"/>
          </a:solidFill>
          <a:effectLst>
            <a:outerShdw blurRad="63500" sx="102000" sy="102000" algn="ctr" rotWithShape="0">
              <a:prstClr val="black">
                <a:alpha val="40000"/>
              </a:prstClr>
            </a:outerShdw>
          </a:effectLst>
        </p:spPr>
      </p:pic>
      <p:sp>
        <p:nvSpPr>
          <p:cNvPr id="6" name="TextBox 5"/>
          <p:cNvSpPr txBox="1"/>
          <p:nvPr/>
        </p:nvSpPr>
        <p:spPr>
          <a:xfrm>
            <a:off x="691377" y="6037560"/>
            <a:ext cx="12192000" cy="461665"/>
          </a:xfrm>
          <a:prstGeom prst="rect">
            <a:avLst/>
          </a:prstGeom>
          <a:noFill/>
        </p:spPr>
        <p:txBody>
          <a:bodyPr wrap="square" rtlCol="0">
            <a:spAutoFit/>
          </a:bodyPr>
          <a:lstStyle/>
          <a:p>
            <a:r>
              <a:rPr lang="en-US" sz="2400" dirty="0">
                <a:solidFill>
                  <a:srgbClr val="FFFFFF"/>
                </a:solidFill>
                <a:latin typeface="Georgia" charset="0"/>
                <a:ea typeface="Georgia" charset="0"/>
                <a:cs typeface="Georgia" charset="0"/>
              </a:rPr>
              <a:t>All variety of things are manifestations of one thing and only appear to be two.</a:t>
            </a:r>
          </a:p>
        </p:txBody>
      </p:sp>
    </p:spTree>
    <p:extLst>
      <p:ext uri="{BB962C8B-B14F-4D97-AF65-F5344CB8AC3E}">
        <p14:creationId xmlns:p14="http://schemas.microsoft.com/office/powerpoint/2010/main" val="183284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9A092"/>
        </a:solidFill>
        <a:effectLst/>
      </p:bgPr>
    </p:bg>
    <p:spTree>
      <p:nvGrpSpPr>
        <p:cNvPr id="1" name=""/>
        <p:cNvGrpSpPr/>
        <p:nvPr/>
      </p:nvGrpSpPr>
      <p:grpSpPr>
        <a:xfrm>
          <a:off x="0" y="0"/>
          <a:ext cx="0" cy="0"/>
          <a:chOff x="0" y="0"/>
          <a:chExt cx="0" cy="0"/>
        </a:xfrm>
      </p:grpSpPr>
      <p:pic>
        <p:nvPicPr>
          <p:cNvPr id="4" name="Picture 3" descr="IMG_417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8651" y="410975"/>
            <a:ext cx="4859412" cy="3644559"/>
          </a:xfrm>
          <a:prstGeom prst="rect">
            <a:avLst/>
          </a:prstGeom>
          <a:ln w="38100">
            <a:solidFill>
              <a:schemeClr val="tx1">
                <a:lumMod val="85000"/>
                <a:lumOff val="15000"/>
              </a:schemeClr>
            </a:solidFill>
          </a:ln>
          <a:effectLst>
            <a:outerShdw blurRad="63500" sx="102000" sy="102000" algn="ctr" rotWithShape="0">
              <a:schemeClr val="tx1">
                <a:lumMod val="50000"/>
                <a:lumOff val="50000"/>
                <a:alpha val="40000"/>
              </a:schemeClr>
            </a:outerShdw>
          </a:effectLst>
        </p:spPr>
      </p:pic>
      <p:sp>
        <p:nvSpPr>
          <p:cNvPr id="6" name="Rectangle 5"/>
          <p:cNvSpPr/>
          <p:nvPr/>
        </p:nvSpPr>
        <p:spPr>
          <a:xfrm>
            <a:off x="7052735" y="410974"/>
            <a:ext cx="3415289" cy="3724096"/>
          </a:xfrm>
          <a:prstGeom prst="rect">
            <a:avLst/>
          </a:prstGeom>
        </p:spPr>
        <p:txBody>
          <a:bodyPr wrap="square">
            <a:spAutoFit/>
          </a:bodyPr>
          <a:lstStyle/>
          <a:p>
            <a:pPr algn="r"/>
            <a:r>
              <a:rPr lang="en-US" sz="2800" i="1" dirty="0">
                <a:solidFill>
                  <a:schemeClr val="bg1"/>
                </a:solidFill>
                <a:latin typeface="Avenir Book" charset="0"/>
                <a:ea typeface="Avenir Book" charset="0"/>
                <a:cs typeface="Avenir Book" charset="0"/>
              </a:rPr>
              <a:t>“There are two fundamental possibilities for us as conscious human beings: dualistic and unified consciousness.” </a:t>
            </a:r>
          </a:p>
          <a:p>
            <a:pPr algn="r"/>
            <a:endParaRPr lang="en-US" i="1" dirty="0">
              <a:solidFill>
                <a:schemeClr val="bg1"/>
              </a:solidFill>
              <a:latin typeface="Avenir Book" charset="0"/>
              <a:ea typeface="Avenir Book" charset="0"/>
              <a:cs typeface="Avenir Book" charset="0"/>
            </a:endParaRPr>
          </a:p>
          <a:p>
            <a:pPr algn="r"/>
            <a:r>
              <a:rPr lang="en-US" dirty="0">
                <a:solidFill>
                  <a:schemeClr val="bg1"/>
                </a:solidFill>
                <a:latin typeface="Avenir Book" charset="0"/>
                <a:ea typeface="Avenir Book" charset="0"/>
                <a:cs typeface="Avenir Book" charset="0"/>
              </a:rPr>
              <a:t>~ </a:t>
            </a:r>
            <a:r>
              <a:rPr lang="en-US" dirty="0" err="1">
                <a:solidFill>
                  <a:schemeClr val="bg1"/>
                </a:solidFill>
                <a:latin typeface="Avenir Book" charset="0"/>
                <a:ea typeface="Avenir Book" charset="0"/>
                <a:cs typeface="Avenir Book" charset="0"/>
              </a:rPr>
              <a:t>Zivorad</a:t>
            </a:r>
            <a:r>
              <a:rPr lang="en-US" dirty="0">
                <a:solidFill>
                  <a:schemeClr val="bg1"/>
                </a:solidFill>
                <a:latin typeface="Avenir Book" charset="0"/>
                <a:ea typeface="Avenir Book" charset="0"/>
                <a:cs typeface="Avenir Book" charset="0"/>
              </a:rPr>
              <a:t> M. </a:t>
            </a:r>
            <a:r>
              <a:rPr lang="en-US" dirty="0" err="1">
                <a:solidFill>
                  <a:schemeClr val="bg1"/>
                </a:solidFill>
                <a:latin typeface="Avenir Book" charset="0"/>
                <a:ea typeface="Avenir Book" charset="0"/>
                <a:cs typeface="Avenir Book" charset="0"/>
              </a:rPr>
              <a:t>Slavinski</a:t>
            </a:r>
            <a:endParaRPr lang="en-US" dirty="0">
              <a:solidFill>
                <a:schemeClr val="bg1"/>
              </a:solidFill>
              <a:latin typeface="Avenir Book" charset="0"/>
              <a:ea typeface="Avenir Book" charset="0"/>
              <a:cs typeface="Avenir Book"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652" y="4272962"/>
            <a:ext cx="1549401" cy="2147477"/>
          </a:xfrm>
          <a:prstGeom prst="rect">
            <a:avLst/>
          </a:prstGeom>
          <a:ln w="38100">
            <a:solidFill>
              <a:schemeClr val="tx1">
                <a:lumMod val="75000"/>
                <a:lumOff val="25000"/>
              </a:schemeClr>
            </a:solid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7445" y="4291070"/>
            <a:ext cx="1901729" cy="2129368"/>
          </a:xfrm>
          <a:prstGeom prst="rect">
            <a:avLst/>
          </a:prstGeom>
          <a:ln w="38100">
            <a:solidFill>
              <a:schemeClr val="tx1">
                <a:lumMod val="75000"/>
                <a:lumOff val="25000"/>
              </a:schemeClr>
            </a:solidFill>
          </a:ln>
          <a:effectLst>
            <a:outerShdw blurRad="63500" sx="102000" sy="102000" algn="ctr" rotWithShape="0">
              <a:prstClr val="black">
                <a:alpha val="40000"/>
              </a:prst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002" y="4253282"/>
            <a:ext cx="1933365" cy="2121177"/>
          </a:xfrm>
          <a:prstGeom prst="rect">
            <a:avLst/>
          </a:prstGeom>
          <a:ln w="38100">
            <a:solidFill>
              <a:schemeClr val="tx1">
                <a:lumMod val="75000"/>
                <a:lumOff val="25000"/>
              </a:schemeClr>
            </a:solidFill>
          </a:ln>
          <a:effectLst>
            <a:outerShdw blurRad="63500" sx="102000" sy="102000" algn="ctr" rotWithShape="0">
              <a:prstClr val="black">
                <a:alpha val="40000"/>
              </a:prstClr>
            </a:outerShdw>
          </a:effectLst>
        </p:spPr>
      </p:pic>
      <p:sp>
        <p:nvSpPr>
          <p:cNvPr id="8" name="TextBox 7"/>
          <p:cNvSpPr txBox="1"/>
          <p:nvPr/>
        </p:nvSpPr>
        <p:spPr>
          <a:xfrm>
            <a:off x="1855148" y="6471238"/>
            <a:ext cx="2387600" cy="307777"/>
          </a:xfrm>
          <a:prstGeom prst="rect">
            <a:avLst/>
          </a:prstGeom>
          <a:noFill/>
        </p:spPr>
        <p:txBody>
          <a:bodyPr wrap="square" rtlCol="0">
            <a:spAutoFit/>
          </a:bodyPr>
          <a:lstStyle/>
          <a:p>
            <a:r>
              <a:rPr lang="en-US" sz="1400">
                <a:solidFill>
                  <a:schemeClr val="bg1"/>
                </a:solidFill>
                <a:latin typeface="Avenir Book" charset="0"/>
                <a:ea typeface="Avenir Book" charset="0"/>
                <a:cs typeface="Avenir Book" charset="0"/>
              </a:rPr>
              <a:t>Roberto </a:t>
            </a:r>
            <a:r>
              <a:rPr lang="en-US" sz="1400" err="1">
                <a:solidFill>
                  <a:schemeClr val="bg1"/>
                </a:solidFill>
                <a:latin typeface="Avenir Book" charset="0"/>
                <a:ea typeface="Avenir Book" charset="0"/>
                <a:cs typeface="Avenir Book" charset="0"/>
              </a:rPr>
              <a:t>Assagioli</a:t>
            </a:r>
            <a:r>
              <a:rPr lang="en-US" sz="1400">
                <a:solidFill>
                  <a:schemeClr val="bg1"/>
                </a:solidFill>
                <a:latin typeface="Avenir Book" charset="0"/>
                <a:ea typeface="Avenir Book" charset="0"/>
                <a:cs typeface="Avenir Book" charset="0"/>
              </a:rPr>
              <a:t>, M.D.</a:t>
            </a:r>
          </a:p>
        </p:txBody>
      </p:sp>
      <p:sp>
        <p:nvSpPr>
          <p:cNvPr id="9" name="TextBox 8"/>
          <p:cNvSpPr txBox="1"/>
          <p:nvPr/>
        </p:nvSpPr>
        <p:spPr>
          <a:xfrm>
            <a:off x="4944534" y="6492671"/>
            <a:ext cx="2108201" cy="307777"/>
          </a:xfrm>
          <a:prstGeom prst="rect">
            <a:avLst/>
          </a:prstGeom>
          <a:noFill/>
        </p:spPr>
        <p:txBody>
          <a:bodyPr wrap="square" rtlCol="0">
            <a:spAutoFit/>
          </a:bodyPr>
          <a:lstStyle/>
          <a:p>
            <a:r>
              <a:rPr lang="en-US" sz="1400">
                <a:solidFill>
                  <a:schemeClr val="bg1"/>
                </a:solidFill>
                <a:latin typeface="Avenir Book" charset="0"/>
                <a:ea typeface="Avenir Book" charset="0"/>
                <a:cs typeface="Avenir Book" charset="0"/>
              </a:rPr>
              <a:t>Carl Gustav Jung, M.D.</a:t>
            </a:r>
          </a:p>
        </p:txBody>
      </p:sp>
      <p:sp>
        <p:nvSpPr>
          <p:cNvPr id="10" name="TextBox 9"/>
          <p:cNvSpPr txBox="1"/>
          <p:nvPr/>
        </p:nvSpPr>
        <p:spPr>
          <a:xfrm>
            <a:off x="8128001" y="6471238"/>
            <a:ext cx="2218266" cy="307777"/>
          </a:xfrm>
          <a:prstGeom prst="rect">
            <a:avLst/>
          </a:prstGeom>
          <a:noFill/>
        </p:spPr>
        <p:txBody>
          <a:bodyPr wrap="square" rtlCol="0">
            <a:spAutoFit/>
          </a:bodyPr>
          <a:lstStyle/>
          <a:p>
            <a:r>
              <a:rPr lang="en-US" sz="1400">
                <a:solidFill>
                  <a:schemeClr val="bg1"/>
                </a:solidFill>
                <a:latin typeface="Avenir Book" charset="0"/>
                <a:ea typeface="Avenir Book" charset="0"/>
                <a:cs typeface="Avenir Book" charset="0"/>
              </a:rPr>
              <a:t>Non-dual philosophies</a:t>
            </a:r>
          </a:p>
        </p:txBody>
      </p:sp>
    </p:spTree>
    <p:extLst>
      <p:ext uri="{BB962C8B-B14F-4D97-AF65-F5344CB8AC3E}">
        <p14:creationId xmlns:p14="http://schemas.microsoft.com/office/powerpoint/2010/main" val="57938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25B"/>
        </a:solidFill>
        <a:effectLst/>
      </p:bgPr>
    </p:bg>
    <p:spTree>
      <p:nvGrpSpPr>
        <p:cNvPr id="1" name=""/>
        <p:cNvGrpSpPr/>
        <p:nvPr/>
      </p:nvGrpSpPr>
      <p:grpSpPr>
        <a:xfrm>
          <a:off x="0" y="0"/>
          <a:ext cx="0" cy="0"/>
          <a:chOff x="0" y="0"/>
          <a:chExt cx="0" cy="0"/>
        </a:xfrm>
      </p:grpSpPr>
      <p:sp>
        <p:nvSpPr>
          <p:cNvPr id="2" name="TextBox 1"/>
          <p:cNvSpPr txBox="1"/>
          <p:nvPr/>
        </p:nvSpPr>
        <p:spPr>
          <a:xfrm>
            <a:off x="1997241" y="2815390"/>
            <a:ext cx="8205537" cy="1015663"/>
          </a:xfrm>
          <a:prstGeom prst="rect">
            <a:avLst/>
          </a:prstGeom>
          <a:noFill/>
        </p:spPr>
        <p:txBody>
          <a:bodyPr wrap="square" rtlCol="0">
            <a:spAutoFit/>
          </a:bodyPr>
          <a:lstStyle/>
          <a:p>
            <a:r>
              <a:rPr lang="en-US" sz="6000" dirty="0">
                <a:solidFill>
                  <a:schemeClr val="bg1"/>
                </a:solidFill>
                <a:latin typeface="Georgia" charset="0"/>
                <a:ea typeface="Georgia" charset="0"/>
                <a:cs typeface="Georgia" charset="0"/>
              </a:rPr>
              <a:t>Skepticism  /  Curiosity</a:t>
            </a:r>
          </a:p>
        </p:txBody>
      </p:sp>
      <p:pic>
        <p:nvPicPr>
          <p:cNvPr id="3" name="Picture 2"/>
          <p:cNvPicPr>
            <a:picLocks noChangeAspect="1"/>
          </p:cNvPicPr>
          <p:nvPr/>
        </p:nvPicPr>
        <p:blipFill>
          <a:blip r:embed="rId2">
            <a:alphaModFix amt="16000"/>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38663" y="937753"/>
            <a:ext cx="2922692" cy="4770936"/>
          </a:xfrm>
          <a:prstGeom prst="rect">
            <a:avLst/>
          </a:prstGeom>
        </p:spPr>
      </p:pic>
    </p:spTree>
    <p:extLst>
      <p:ext uri="{BB962C8B-B14F-4D97-AF65-F5344CB8AC3E}">
        <p14:creationId xmlns:p14="http://schemas.microsoft.com/office/powerpoint/2010/main" val="105780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E8D0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40" y="1"/>
            <a:ext cx="9465971" cy="6857999"/>
          </a:xfrm>
          <a:prstGeom prst="rect">
            <a:avLst/>
          </a:prstGeom>
          <a:solidFill>
            <a:schemeClr val="bg2">
              <a:lumMod val="50000"/>
            </a:schemeClr>
          </a:solidFill>
        </p:spPr>
      </p:pic>
    </p:spTree>
    <p:extLst>
      <p:ext uri="{BB962C8B-B14F-4D97-AF65-F5344CB8AC3E}">
        <p14:creationId xmlns:p14="http://schemas.microsoft.com/office/powerpoint/2010/main" val="171235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9A092"/>
        </a:solidFill>
        <a:effectLst/>
      </p:bgPr>
    </p:bg>
    <p:spTree>
      <p:nvGrpSpPr>
        <p:cNvPr id="1" name=""/>
        <p:cNvGrpSpPr/>
        <p:nvPr/>
      </p:nvGrpSpPr>
      <p:grpSpPr>
        <a:xfrm>
          <a:off x="0" y="0"/>
          <a:ext cx="0" cy="0"/>
          <a:chOff x="0" y="0"/>
          <a:chExt cx="0" cy="0"/>
        </a:xfrm>
      </p:grpSpPr>
      <p:sp>
        <p:nvSpPr>
          <p:cNvPr id="2" name="TextBox 1"/>
          <p:cNvSpPr txBox="1"/>
          <p:nvPr/>
        </p:nvSpPr>
        <p:spPr>
          <a:xfrm>
            <a:off x="335902" y="3015916"/>
            <a:ext cx="12192000" cy="892552"/>
          </a:xfrm>
          <a:prstGeom prst="rect">
            <a:avLst/>
          </a:prstGeom>
          <a:noFill/>
        </p:spPr>
        <p:txBody>
          <a:bodyPr wrap="square" rtlCol="0">
            <a:spAutoFit/>
          </a:bodyPr>
          <a:lstStyle/>
          <a:p>
            <a:r>
              <a:rPr lang="en-US" sz="5200" dirty="0">
                <a:solidFill>
                  <a:schemeClr val="bg1"/>
                </a:solidFill>
                <a:latin typeface="Georgia" charset="0"/>
                <a:ea typeface="Georgia" charset="0"/>
                <a:cs typeface="Georgia" charset="0"/>
              </a:rPr>
              <a:t>Acceptance + Integration = FREEDOM</a:t>
            </a:r>
          </a:p>
        </p:txBody>
      </p:sp>
      <p:pic>
        <p:nvPicPr>
          <p:cNvPr id="3" name="Picture 2"/>
          <p:cNvPicPr>
            <a:picLocks noChangeAspect="1"/>
          </p:cNvPicPr>
          <p:nvPr/>
        </p:nvPicPr>
        <p:blipFill>
          <a:blip r:embed="rId2">
            <a:alphaModFix amt="8000"/>
            <a:extLst>
              <a:ext uri="{28A0092B-C50C-407E-A947-70E740481C1C}">
                <a14:useLocalDpi xmlns:a14="http://schemas.microsoft.com/office/drawing/2010/main" val="0"/>
              </a:ext>
            </a:extLst>
          </a:blip>
          <a:stretch>
            <a:fillRect/>
          </a:stretch>
        </p:blipFill>
        <p:spPr>
          <a:xfrm>
            <a:off x="4248150" y="805282"/>
            <a:ext cx="3255264" cy="5313820"/>
          </a:xfrm>
          <a:prstGeom prst="rect">
            <a:avLst/>
          </a:prstGeom>
        </p:spPr>
      </p:pic>
    </p:spTree>
    <p:extLst>
      <p:ext uri="{BB962C8B-B14F-4D97-AF65-F5344CB8AC3E}">
        <p14:creationId xmlns:p14="http://schemas.microsoft.com/office/powerpoint/2010/main" val="104737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088" y="394426"/>
            <a:ext cx="11394886" cy="1323439"/>
          </a:xfrm>
          <a:prstGeom prst="rect">
            <a:avLst/>
          </a:prstGeom>
          <a:noFill/>
        </p:spPr>
        <p:txBody>
          <a:bodyPr wrap="square" rtlCol="0">
            <a:spAutoFit/>
          </a:bodyPr>
          <a:lstStyle/>
          <a:p>
            <a:pPr algn="ctr"/>
            <a:r>
              <a:rPr lang="en-US" sz="4400" dirty="0">
                <a:solidFill>
                  <a:srgbClr val="75897D"/>
                </a:solidFill>
                <a:latin typeface="Georgia" charset="0"/>
                <a:ea typeface="Georgia" charset="0"/>
                <a:cs typeface="Georgia" charset="0"/>
              </a:rPr>
              <a:t>Acceptance and Integration Training Theory</a:t>
            </a:r>
          </a:p>
          <a:p>
            <a:pPr algn="ctr"/>
            <a:endParaRPr lang="en-US" sz="3600" dirty="0">
              <a:solidFill>
                <a:srgbClr val="75897D"/>
              </a:solidFill>
              <a:latin typeface="Georgia" charset="0"/>
              <a:ea typeface="Georgia" charset="0"/>
              <a:cs typeface="Georgia" charset="0"/>
            </a:endParaRPr>
          </a:p>
        </p:txBody>
      </p:sp>
      <p:sp>
        <p:nvSpPr>
          <p:cNvPr id="4" name="TextBox 3"/>
          <p:cNvSpPr txBox="1"/>
          <p:nvPr/>
        </p:nvSpPr>
        <p:spPr>
          <a:xfrm>
            <a:off x="312234" y="1717865"/>
            <a:ext cx="10591814" cy="5262979"/>
          </a:xfrm>
          <a:prstGeom prst="rect">
            <a:avLst/>
          </a:prstGeom>
          <a:noFill/>
        </p:spPr>
        <p:txBody>
          <a:bodyPr wrap="square" rtlCol="0">
            <a:spAutoFit/>
          </a:bodyPr>
          <a:lstStyle/>
          <a:p>
            <a:r>
              <a:rPr lang="en-US" sz="2800" dirty="0">
                <a:solidFill>
                  <a:schemeClr val="tx1">
                    <a:lumMod val="85000"/>
                    <a:lumOff val="15000"/>
                  </a:schemeClr>
                </a:solidFill>
                <a:latin typeface="Georgia" charset="0"/>
                <a:ea typeface="Georgia" charset="0"/>
                <a:cs typeface="Georgia" charset="0"/>
              </a:rPr>
              <a:t>Psychological and interpersonal distress can be attenuated and remediated through a process of acceptance and integration of associated energetic polarities driving the distress. </a:t>
            </a:r>
          </a:p>
          <a:p>
            <a:endParaRPr lang="en-US" sz="2800" dirty="0">
              <a:solidFill>
                <a:schemeClr val="tx1">
                  <a:lumMod val="85000"/>
                  <a:lumOff val="15000"/>
                </a:schemeClr>
              </a:solidFill>
              <a:latin typeface="Georgia" charset="0"/>
              <a:ea typeface="Georgia" charset="0"/>
              <a:cs typeface="Georgia" charset="0"/>
            </a:endParaRPr>
          </a:p>
          <a:p>
            <a:r>
              <a:rPr lang="en-US" sz="2800" dirty="0">
                <a:solidFill>
                  <a:schemeClr val="tx1">
                    <a:lumMod val="85000"/>
                    <a:lumOff val="15000"/>
                  </a:schemeClr>
                </a:solidFill>
                <a:latin typeface="Georgia" charset="0"/>
                <a:ea typeface="Georgia" charset="0"/>
                <a:cs typeface="Georgia" charset="0"/>
              </a:rPr>
              <a:t>Such integration results in greater acceptance of self, others and situations. The integration process produces an increased sense of freedom and an ability to make skillful choices in response to previously problematic triggering situations. </a:t>
            </a:r>
          </a:p>
          <a:p>
            <a:endParaRPr lang="en-US" sz="2800" dirty="0">
              <a:solidFill>
                <a:schemeClr val="tx1">
                  <a:lumMod val="85000"/>
                  <a:lumOff val="15000"/>
                </a:schemeClr>
              </a:solidFill>
              <a:latin typeface="Georgia" charset="0"/>
              <a:ea typeface="Georgia" charset="0"/>
              <a:cs typeface="Georgia" charset="0"/>
            </a:endParaRPr>
          </a:p>
          <a:p>
            <a:r>
              <a:rPr lang="en-US" sz="2800" dirty="0">
                <a:solidFill>
                  <a:schemeClr val="tx1">
                    <a:lumMod val="85000"/>
                    <a:lumOff val="15000"/>
                  </a:schemeClr>
                </a:solidFill>
                <a:latin typeface="Georgia" charset="0"/>
                <a:ea typeface="Georgia" charset="0"/>
                <a:cs typeface="Georgia" charset="0"/>
              </a:rPr>
              <a:t>Integration methods are learned and perpetuated by training and ongoing practice of the procedures.</a:t>
            </a:r>
          </a:p>
          <a:p>
            <a:endParaRPr lang="en-US" sz="2800" dirty="0">
              <a:solidFill>
                <a:schemeClr val="tx1">
                  <a:lumMod val="85000"/>
                  <a:lumOff val="15000"/>
                </a:schemeClr>
              </a:solidFill>
              <a:latin typeface="Georgia" charset="0"/>
              <a:ea typeface="Georgia" charset="0"/>
              <a:cs typeface="Georgia" charset="0"/>
            </a:endParaRPr>
          </a:p>
        </p:txBody>
      </p:sp>
      <p:pic>
        <p:nvPicPr>
          <p:cNvPr id="5" name="officeArt object" descr="Green Swoosh.tiff"/>
          <p:cNvPicPr/>
          <p:nvPr/>
        </p:nvPicPr>
        <p:blipFill>
          <a:blip r:embed="rId3">
            <a:alphaModFix amt="70000"/>
            <a:extLst>
              <a:ext uri="{28A0092B-C50C-407E-A947-70E740481C1C}">
                <a14:useLocalDpi xmlns:a14="http://schemas.microsoft.com/office/drawing/2010/main" val="0"/>
              </a:ext>
            </a:extLst>
          </a:blip>
          <a:stretch>
            <a:fillRect/>
          </a:stretch>
        </p:blipFill>
        <p:spPr>
          <a:xfrm>
            <a:off x="10599821" y="4644189"/>
            <a:ext cx="1130968" cy="1852863"/>
          </a:xfrm>
          <a:prstGeom prst="rect">
            <a:avLst/>
          </a:prstGeom>
          <a:ln w="12700" cap="flat">
            <a:noFill/>
            <a:miter lim="400000"/>
          </a:ln>
          <a:effectLst/>
        </p:spPr>
      </p:pic>
    </p:spTree>
    <p:extLst>
      <p:ext uri="{BB962C8B-B14F-4D97-AF65-F5344CB8AC3E}">
        <p14:creationId xmlns:p14="http://schemas.microsoft.com/office/powerpoint/2010/main" val="29164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367" y="1130300"/>
            <a:ext cx="7378700" cy="5600700"/>
          </a:xfrm>
          <a:prstGeom prst="rect">
            <a:avLst/>
          </a:prstGeom>
        </p:spPr>
      </p:pic>
      <p:sp>
        <p:nvSpPr>
          <p:cNvPr id="4" name="TextBox 3"/>
          <p:cNvSpPr txBox="1"/>
          <p:nvPr/>
        </p:nvSpPr>
        <p:spPr>
          <a:xfrm>
            <a:off x="2383367" y="355600"/>
            <a:ext cx="8602134" cy="646331"/>
          </a:xfrm>
          <a:prstGeom prst="rect">
            <a:avLst/>
          </a:prstGeom>
          <a:noFill/>
        </p:spPr>
        <p:txBody>
          <a:bodyPr wrap="square" rtlCol="0">
            <a:spAutoFit/>
          </a:bodyPr>
          <a:lstStyle/>
          <a:p>
            <a:r>
              <a:rPr lang="en-US" sz="3600" dirty="0">
                <a:latin typeface="Georgia" charset="0"/>
                <a:ea typeface="Georgia" charset="0"/>
                <a:cs typeface="Georgia" charset="0"/>
              </a:rPr>
              <a:t>Kintsugi ~ The Art of Precious Scars</a:t>
            </a:r>
          </a:p>
        </p:txBody>
      </p:sp>
    </p:spTree>
    <p:extLst>
      <p:ext uri="{BB962C8B-B14F-4D97-AF65-F5344CB8AC3E}">
        <p14:creationId xmlns:p14="http://schemas.microsoft.com/office/powerpoint/2010/main" val="9911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5505" y="5463682"/>
            <a:ext cx="9706078" cy="1394318"/>
          </a:xfrm>
        </p:spPr>
        <p:txBody>
          <a:bodyPr>
            <a:normAutofit fontScale="25000" lnSpcReduction="20000"/>
          </a:bodyPr>
          <a:lstStyle/>
          <a:p>
            <a:pPr marL="0" indent="0" algn="ctr">
              <a:buNone/>
            </a:pPr>
            <a:endParaRPr lang="en-US" dirty="0">
              <a:solidFill>
                <a:schemeClr val="bg1"/>
              </a:solidFill>
              <a:latin typeface="Georgia" charset="0"/>
              <a:ea typeface="Georgia" charset="0"/>
              <a:cs typeface="Georgia" charset="0"/>
            </a:endParaRPr>
          </a:p>
          <a:p>
            <a:pPr marL="0" indent="0" algn="ctr">
              <a:buNone/>
            </a:pPr>
            <a:endParaRPr lang="en-US" sz="9600" dirty="0">
              <a:solidFill>
                <a:schemeClr val="bg1"/>
              </a:solidFill>
              <a:latin typeface="Georgia" charset="0"/>
              <a:ea typeface="Georgia" charset="0"/>
              <a:cs typeface="Georgia" charset="0"/>
            </a:endParaRPr>
          </a:p>
          <a:p>
            <a:pPr marL="0" indent="0" algn="ctr">
              <a:buNone/>
            </a:pPr>
            <a:r>
              <a:rPr lang="en-US" sz="9600" dirty="0">
                <a:solidFill>
                  <a:schemeClr val="bg1"/>
                </a:solidFill>
                <a:latin typeface="Georgia" charset="0"/>
                <a:ea typeface="Georgia" charset="0"/>
                <a:cs typeface="Georgia" charset="0"/>
              </a:rPr>
              <a:t>THOUGHTS, IMAGES, EMOTIONS AND SENSATIONS  (TIES)</a:t>
            </a:r>
          </a:p>
          <a:p>
            <a:pPr marL="0" indent="0" algn="ctr">
              <a:buNone/>
            </a:pPr>
            <a:r>
              <a:rPr lang="en-US" sz="9600" dirty="0">
                <a:solidFill>
                  <a:schemeClr val="bg1"/>
                </a:solidFill>
                <a:latin typeface="Georgia" charset="0"/>
                <a:ea typeface="Georgia" charset="0"/>
                <a:cs typeface="Georgia" charset="0"/>
              </a:rPr>
              <a:t>CHARGED TIES – tethers us to limited states</a:t>
            </a:r>
          </a:p>
        </p:txBody>
      </p:sp>
      <p:pic>
        <p:nvPicPr>
          <p:cNvPr id="4" name="Picture 3" descr="Dancerboun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505" y="377592"/>
            <a:ext cx="4335413" cy="54307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991" y="311649"/>
            <a:ext cx="4114800" cy="5562600"/>
          </a:xfrm>
          <a:prstGeom prst="rect">
            <a:avLst/>
          </a:prstGeom>
        </p:spPr>
      </p:pic>
    </p:spTree>
    <p:extLst>
      <p:ext uri="{BB962C8B-B14F-4D97-AF65-F5344CB8AC3E}">
        <p14:creationId xmlns:p14="http://schemas.microsoft.com/office/powerpoint/2010/main" val="150845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9A09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8000"/>
            <a:extLst>
              <a:ext uri="{28A0092B-C50C-407E-A947-70E740481C1C}">
                <a14:useLocalDpi xmlns:a14="http://schemas.microsoft.com/office/drawing/2010/main" val="0"/>
              </a:ext>
            </a:extLst>
          </a:blip>
          <a:stretch>
            <a:fillRect/>
          </a:stretch>
        </p:blipFill>
        <p:spPr>
          <a:xfrm>
            <a:off x="4191000" y="767182"/>
            <a:ext cx="3255264" cy="5313820"/>
          </a:xfrm>
          <a:prstGeom prst="rect">
            <a:avLst/>
          </a:prstGeom>
        </p:spPr>
      </p:pic>
      <p:sp>
        <p:nvSpPr>
          <p:cNvPr id="2" name="TextBox 1"/>
          <p:cNvSpPr txBox="1"/>
          <p:nvPr/>
        </p:nvSpPr>
        <p:spPr>
          <a:xfrm>
            <a:off x="4057287" y="2962427"/>
            <a:ext cx="3522690" cy="923330"/>
          </a:xfrm>
          <a:prstGeom prst="rect">
            <a:avLst/>
          </a:prstGeom>
          <a:noFill/>
        </p:spPr>
        <p:txBody>
          <a:bodyPr wrap="square" rtlCol="0">
            <a:spAutoFit/>
          </a:bodyPr>
          <a:lstStyle/>
          <a:p>
            <a:r>
              <a:rPr lang="en-US" sz="5400" dirty="0">
                <a:solidFill>
                  <a:schemeClr val="bg1"/>
                </a:solidFill>
                <a:latin typeface="Georgia" charset="0"/>
                <a:ea typeface="Georgia" charset="0"/>
                <a:cs typeface="Georgia" charset="0"/>
              </a:rPr>
              <a:t>Case Study</a:t>
            </a:r>
          </a:p>
        </p:txBody>
      </p:sp>
    </p:spTree>
    <p:extLst>
      <p:ext uri="{BB962C8B-B14F-4D97-AF65-F5344CB8AC3E}">
        <p14:creationId xmlns:p14="http://schemas.microsoft.com/office/powerpoint/2010/main" val="182606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63584"/>
            <a:ext cx="10080960" cy="4717766"/>
          </a:xfrm>
          <a:prstGeom prst="rect">
            <a:avLst/>
          </a:prstGeom>
          <a:solidFill>
            <a:srgbClr val="FFE49A"/>
          </a:solidFill>
          <a:effectLst>
            <a:outerShdw blurRad="63500" sx="102000" sy="102000" algn="ctr" rotWithShape="0">
              <a:prstClr val="black">
                <a:alpha val="40000"/>
              </a:prstClr>
            </a:outerShdw>
          </a:effectLst>
        </p:spPr>
      </p:pic>
      <p:sp>
        <p:nvSpPr>
          <p:cNvPr id="5" name="TextBox 4"/>
          <p:cNvSpPr txBox="1"/>
          <p:nvPr/>
        </p:nvSpPr>
        <p:spPr>
          <a:xfrm>
            <a:off x="304800" y="209550"/>
            <a:ext cx="11887200" cy="1631216"/>
          </a:xfrm>
          <a:prstGeom prst="rect">
            <a:avLst/>
          </a:prstGeom>
          <a:noFill/>
        </p:spPr>
        <p:txBody>
          <a:bodyPr wrap="square" rtlCol="0">
            <a:spAutoFit/>
          </a:bodyPr>
          <a:lstStyle/>
          <a:p>
            <a:pPr algn="ctr"/>
            <a:r>
              <a:rPr lang="en-US" sz="2800" dirty="0">
                <a:solidFill>
                  <a:schemeClr val="tx1">
                    <a:lumMod val="95000"/>
                    <a:lumOff val="5000"/>
                  </a:schemeClr>
                </a:solidFill>
                <a:latin typeface="Georgia" charset="0"/>
                <a:ea typeface="Georgia" charset="0"/>
                <a:cs typeface="Georgia" charset="0"/>
              </a:rPr>
              <a:t>Acceptance and Integration Training</a:t>
            </a:r>
          </a:p>
          <a:p>
            <a:pPr algn="ctr"/>
            <a:endParaRPr lang="en-US" sz="2400" dirty="0">
              <a:solidFill>
                <a:schemeClr val="tx1">
                  <a:lumMod val="95000"/>
                  <a:lumOff val="5000"/>
                </a:schemeClr>
              </a:solidFill>
              <a:latin typeface="Georgia" charset="0"/>
              <a:ea typeface="Georgia" charset="0"/>
              <a:cs typeface="Georgia" charset="0"/>
            </a:endParaRPr>
          </a:p>
          <a:p>
            <a:pPr algn="ctr"/>
            <a:r>
              <a:rPr lang="en-US" sz="2400" dirty="0">
                <a:solidFill>
                  <a:schemeClr val="tx1">
                    <a:lumMod val="95000"/>
                    <a:lumOff val="5000"/>
                  </a:schemeClr>
                </a:solidFill>
                <a:latin typeface="Georgia" charset="0"/>
                <a:ea typeface="Georgia" charset="0"/>
                <a:cs typeface="Georgia" charset="0"/>
              </a:rPr>
              <a:t>Helping ourselves and our clients wake up from the bad dream of who we think we are, shifting identification from the conditioned self to the true self. </a:t>
            </a:r>
          </a:p>
        </p:txBody>
      </p:sp>
      <p:sp>
        <p:nvSpPr>
          <p:cNvPr id="6" name="TextBox 5"/>
          <p:cNvSpPr txBox="1"/>
          <p:nvPr/>
        </p:nvSpPr>
        <p:spPr>
          <a:xfrm>
            <a:off x="8264184" y="6281240"/>
            <a:ext cx="2321169" cy="400110"/>
          </a:xfrm>
          <a:prstGeom prst="rect">
            <a:avLst/>
          </a:prstGeom>
          <a:noFill/>
        </p:spPr>
        <p:txBody>
          <a:bodyPr wrap="square" rtlCol="0">
            <a:spAutoFit/>
          </a:bodyPr>
          <a:lstStyle/>
          <a:p>
            <a:r>
              <a:rPr lang="en-US" sz="2000" dirty="0"/>
              <a:t>www.aait.solutions</a:t>
            </a:r>
          </a:p>
        </p:txBody>
      </p:sp>
    </p:spTree>
    <p:extLst>
      <p:ext uri="{BB962C8B-B14F-4D97-AF65-F5344CB8AC3E}">
        <p14:creationId xmlns:p14="http://schemas.microsoft.com/office/powerpoint/2010/main" val="23414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9A092"/>
        </a:solidFill>
        <a:effectLst/>
      </p:bgPr>
    </p:bg>
    <p:spTree>
      <p:nvGrpSpPr>
        <p:cNvPr id="1" name=""/>
        <p:cNvGrpSpPr/>
        <p:nvPr/>
      </p:nvGrpSpPr>
      <p:grpSpPr>
        <a:xfrm>
          <a:off x="0" y="0"/>
          <a:ext cx="0" cy="0"/>
          <a:chOff x="0" y="0"/>
          <a:chExt cx="0" cy="0"/>
        </a:xfrm>
      </p:grpSpPr>
      <p:sp>
        <p:nvSpPr>
          <p:cNvPr id="2" name="TextBox 1"/>
          <p:cNvSpPr txBox="1"/>
          <p:nvPr/>
        </p:nvSpPr>
        <p:spPr>
          <a:xfrm>
            <a:off x="1717761" y="2353725"/>
            <a:ext cx="8764495" cy="1938992"/>
          </a:xfrm>
          <a:prstGeom prst="rect">
            <a:avLst/>
          </a:prstGeom>
          <a:noFill/>
        </p:spPr>
        <p:txBody>
          <a:bodyPr wrap="square" rtlCol="0">
            <a:spAutoFit/>
          </a:bodyPr>
          <a:lstStyle/>
          <a:p>
            <a:r>
              <a:rPr lang="en-US" sz="6000" dirty="0">
                <a:solidFill>
                  <a:schemeClr val="bg1"/>
                </a:solidFill>
                <a:latin typeface="Georgia" charset="0"/>
                <a:ea typeface="Georgia" charset="0"/>
                <a:cs typeface="Georgia" charset="0"/>
              </a:rPr>
              <a:t>Principles of Acceptance </a:t>
            </a:r>
          </a:p>
          <a:p>
            <a:r>
              <a:rPr lang="en-US" sz="6000" dirty="0">
                <a:solidFill>
                  <a:schemeClr val="bg1"/>
                </a:solidFill>
                <a:latin typeface="Georgia" charset="0"/>
                <a:ea typeface="Georgia" charset="0"/>
                <a:cs typeface="Georgia" charset="0"/>
              </a:rPr>
              <a:t>and Integration Training</a:t>
            </a:r>
          </a:p>
        </p:txBody>
      </p:sp>
      <p:pic>
        <p:nvPicPr>
          <p:cNvPr id="3" name="Picture 2"/>
          <p:cNvPicPr>
            <a:picLocks noChangeAspect="1"/>
          </p:cNvPicPr>
          <p:nvPr/>
        </p:nvPicPr>
        <p:blipFill>
          <a:blip r:embed="rId2">
            <a:alphaModFix amt="37000"/>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38663" y="937753"/>
            <a:ext cx="2922692" cy="4770936"/>
          </a:xfrm>
          <a:prstGeom prst="rect">
            <a:avLst/>
          </a:prstGeom>
        </p:spPr>
      </p:pic>
    </p:spTree>
    <p:extLst>
      <p:ext uri="{BB962C8B-B14F-4D97-AF65-F5344CB8AC3E}">
        <p14:creationId xmlns:p14="http://schemas.microsoft.com/office/powerpoint/2010/main" val="142332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910"/>
            <a:ext cx="12192000" cy="6865648"/>
          </a:xfrm>
        </p:spPr>
      </p:pic>
      <p:sp>
        <p:nvSpPr>
          <p:cNvPr id="5" name="Title 4"/>
          <p:cNvSpPr>
            <a:spLocks noGrp="1"/>
          </p:cNvSpPr>
          <p:nvPr>
            <p:ph type="title"/>
          </p:nvPr>
        </p:nvSpPr>
        <p:spPr>
          <a:xfrm>
            <a:off x="0" y="2845820"/>
            <a:ext cx="11871960" cy="1402552"/>
          </a:xfrm>
          <a:ln>
            <a:noFill/>
          </a:ln>
        </p:spPr>
        <p:txBody>
          <a:bodyPr>
            <a:noAutofit/>
          </a:bodyPr>
          <a:lstStyle/>
          <a:p>
            <a:pPr algn="ctr"/>
            <a:r>
              <a:rPr lang="en-US" sz="4800" dirty="0">
                <a:solidFill>
                  <a:schemeClr val="bg1"/>
                </a:solidFill>
                <a:latin typeface="Georgia" charset="0"/>
                <a:ea typeface="Georgia" charset="0"/>
                <a:cs typeface="Georgia" charset="0"/>
              </a:rPr>
              <a:t>The true self is not encumbered by the </a:t>
            </a:r>
            <a:br>
              <a:rPr lang="en-US" sz="4800" dirty="0">
                <a:solidFill>
                  <a:schemeClr val="bg1"/>
                </a:solidFill>
                <a:latin typeface="Georgia" charset="0"/>
                <a:ea typeface="Georgia" charset="0"/>
                <a:cs typeface="Georgia" charset="0"/>
              </a:rPr>
            </a:br>
            <a:r>
              <a:rPr lang="en-US" sz="4800" dirty="0">
                <a:solidFill>
                  <a:schemeClr val="bg1"/>
                </a:solidFill>
                <a:latin typeface="Georgia" charset="0"/>
                <a:ea typeface="Georgia" charset="0"/>
                <a:cs typeface="Georgia" charset="0"/>
              </a:rPr>
              <a:t>limitations of a narrative. </a:t>
            </a:r>
            <a:br>
              <a:rPr lang="en-US" sz="4800" dirty="0">
                <a:solidFill>
                  <a:schemeClr val="bg1"/>
                </a:solidFill>
                <a:latin typeface="Georgia" charset="0"/>
                <a:ea typeface="Georgia" charset="0"/>
                <a:cs typeface="Georgia" charset="0"/>
              </a:rPr>
            </a:br>
            <a:r>
              <a:rPr lang="en-US" sz="4800" dirty="0">
                <a:solidFill>
                  <a:schemeClr val="bg1"/>
                </a:solidFill>
                <a:latin typeface="Georgia" charset="0"/>
                <a:ea typeface="Georgia" charset="0"/>
                <a:cs typeface="Georgia" charset="0"/>
              </a:rPr>
              <a:t>The true self is a being.</a:t>
            </a:r>
          </a:p>
        </p:txBody>
      </p:sp>
    </p:spTree>
    <p:extLst>
      <p:ext uri="{BB962C8B-B14F-4D97-AF65-F5344CB8AC3E}">
        <p14:creationId xmlns:p14="http://schemas.microsoft.com/office/powerpoint/2010/main" val="191198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31000"/>
          </a:schemeClr>
        </a:solidFill>
        <a:effectLst/>
      </p:bgPr>
    </p:bg>
    <p:spTree>
      <p:nvGrpSpPr>
        <p:cNvPr id="1" name=""/>
        <p:cNvGrpSpPr/>
        <p:nvPr/>
      </p:nvGrpSpPr>
      <p:grpSpPr>
        <a:xfrm>
          <a:off x="0" y="0"/>
          <a:ext cx="0" cy="0"/>
          <a:chOff x="0" y="0"/>
          <a:chExt cx="0" cy="0"/>
        </a:xfrm>
      </p:grpSpPr>
      <p:sp>
        <p:nvSpPr>
          <p:cNvPr id="2" name="TextBox 1"/>
          <p:cNvSpPr txBox="1"/>
          <p:nvPr/>
        </p:nvSpPr>
        <p:spPr>
          <a:xfrm>
            <a:off x="2027941" y="544206"/>
            <a:ext cx="8345255" cy="369332"/>
          </a:xfrm>
          <a:prstGeom prst="rect">
            <a:avLst/>
          </a:prstGeom>
          <a:noFill/>
        </p:spPr>
        <p:txBody>
          <a:bodyPr wrap="square" rtlCol="0">
            <a:spAutoFit/>
          </a:bodyPr>
          <a:lstStyle/>
          <a:p>
            <a:r>
              <a:rPr lang="en-US" dirty="0"/>
              <a:t> </a:t>
            </a:r>
          </a:p>
        </p:txBody>
      </p:sp>
      <p:sp>
        <p:nvSpPr>
          <p:cNvPr id="3" name="Rectangle 2"/>
          <p:cNvSpPr/>
          <p:nvPr/>
        </p:nvSpPr>
        <p:spPr>
          <a:xfrm>
            <a:off x="1144412" y="251818"/>
            <a:ext cx="10112312" cy="1323439"/>
          </a:xfrm>
          <a:prstGeom prst="rect">
            <a:avLst/>
          </a:prstGeom>
        </p:spPr>
        <p:txBody>
          <a:bodyPr wrap="square">
            <a:spAutoFit/>
          </a:bodyPr>
          <a:lstStyle/>
          <a:p>
            <a:pPr algn="ctr"/>
            <a:r>
              <a:rPr lang="en-US" sz="4000" dirty="0">
                <a:solidFill>
                  <a:schemeClr val="bg2">
                    <a:lumMod val="25000"/>
                  </a:schemeClr>
                </a:solidFill>
                <a:latin typeface="Georgia" charset="0"/>
                <a:ea typeface="Georgia" charset="0"/>
                <a:cs typeface="Georgia" charset="0"/>
              </a:rPr>
              <a:t>The integration of two opposing states can alleviate psychological suffering.</a:t>
            </a:r>
          </a:p>
        </p:txBody>
      </p:sp>
      <p:pic>
        <p:nvPicPr>
          <p:cNvPr id="4" name="Picture 3" descr="Kitten yinyan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725" y="2028563"/>
            <a:ext cx="5855753" cy="444848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70603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alpha val="47000"/>
          </a:srgbClr>
        </a:solidFill>
        <a:effectLst/>
      </p:bgPr>
    </p:bg>
    <p:spTree>
      <p:nvGrpSpPr>
        <p:cNvPr id="1" name=""/>
        <p:cNvGrpSpPr/>
        <p:nvPr/>
      </p:nvGrpSpPr>
      <p:grpSpPr>
        <a:xfrm>
          <a:off x="0" y="0"/>
          <a:ext cx="0" cy="0"/>
          <a:chOff x="0" y="0"/>
          <a:chExt cx="0" cy="0"/>
        </a:xfrm>
      </p:grpSpPr>
      <p:sp>
        <p:nvSpPr>
          <p:cNvPr id="2" name="TextBox 1"/>
          <p:cNvSpPr txBox="1"/>
          <p:nvPr/>
        </p:nvSpPr>
        <p:spPr>
          <a:xfrm>
            <a:off x="2197015" y="511920"/>
            <a:ext cx="7418003" cy="1323439"/>
          </a:xfrm>
          <a:prstGeom prst="rect">
            <a:avLst/>
          </a:prstGeom>
          <a:noFill/>
        </p:spPr>
        <p:txBody>
          <a:bodyPr wrap="square" rtlCol="0">
            <a:spAutoFit/>
          </a:bodyPr>
          <a:lstStyle/>
          <a:p>
            <a:pPr algn="ctr"/>
            <a:r>
              <a:rPr lang="en-US" sz="4000" dirty="0">
                <a:solidFill>
                  <a:schemeClr val="bg1"/>
                </a:solidFill>
                <a:latin typeface="Avenir Book" charset="0"/>
                <a:ea typeface="Avenir Book" charset="0"/>
                <a:cs typeface="Avenir Book" charset="0"/>
              </a:rPr>
              <a:t>Self acceptance is a means and </a:t>
            </a:r>
          </a:p>
          <a:p>
            <a:pPr algn="ctr"/>
            <a:r>
              <a:rPr lang="en-US" sz="4000" dirty="0">
                <a:solidFill>
                  <a:schemeClr val="bg1"/>
                </a:solidFill>
                <a:latin typeface="Avenir Book" charset="0"/>
                <a:ea typeface="Avenir Book" charset="0"/>
                <a:cs typeface="Avenir Book" charset="0"/>
              </a:rPr>
              <a:t>measure of wellbeing.</a:t>
            </a:r>
          </a:p>
        </p:txBody>
      </p:sp>
      <p:pic>
        <p:nvPicPr>
          <p:cNvPr id="3" name="Picture 2" descr="acceptanc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869" y="1966249"/>
            <a:ext cx="5902297" cy="450062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19325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4955" y="188652"/>
            <a:ext cx="8967823" cy="6669348"/>
          </a:xfrm>
        </p:spPr>
      </p:pic>
      <p:sp>
        <p:nvSpPr>
          <p:cNvPr id="5" name="TextBox 4"/>
          <p:cNvSpPr txBox="1"/>
          <p:nvPr/>
        </p:nvSpPr>
        <p:spPr>
          <a:xfrm>
            <a:off x="2092974" y="239452"/>
            <a:ext cx="8819804" cy="1015663"/>
          </a:xfrm>
          <a:prstGeom prst="rect">
            <a:avLst/>
          </a:prstGeom>
          <a:noFill/>
        </p:spPr>
        <p:txBody>
          <a:bodyPr wrap="square" rtlCol="0">
            <a:spAutoFit/>
          </a:bodyPr>
          <a:lstStyle/>
          <a:p>
            <a:r>
              <a:rPr lang="en-US" sz="3000" dirty="0">
                <a:solidFill>
                  <a:srgbClr val="1C4575"/>
                </a:solidFill>
                <a:latin typeface="Avenir Book" charset="0"/>
                <a:ea typeface="Avenir Book" charset="0"/>
                <a:cs typeface="Avenir Book" charset="0"/>
              </a:rPr>
              <a:t>Taking responsibility for and tending to our inner state is the source of our freedom.</a:t>
            </a:r>
            <a:endParaRPr lang="en-US" sz="3000" dirty="0">
              <a:solidFill>
                <a:srgbClr val="1C4575"/>
              </a:solidFill>
            </a:endParaRPr>
          </a:p>
        </p:txBody>
      </p:sp>
    </p:spTree>
    <p:extLst>
      <p:ext uri="{BB962C8B-B14F-4D97-AF65-F5344CB8AC3E}">
        <p14:creationId xmlns:p14="http://schemas.microsoft.com/office/powerpoint/2010/main" val="1759348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008989" y="579652"/>
            <a:ext cx="8002575" cy="1477328"/>
          </a:xfrm>
          <a:prstGeom prst="rect">
            <a:avLst/>
          </a:prstGeom>
          <a:noFill/>
        </p:spPr>
        <p:txBody>
          <a:bodyPr wrap="square" rtlCol="0">
            <a:spAutoFit/>
          </a:bodyPr>
          <a:lstStyle/>
          <a:p>
            <a:pPr algn="ctr"/>
            <a:r>
              <a:rPr lang="en-US" sz="3600" dirty="0">
                <a:solidFill>
                  <a:schemeClr val="bg1"/>
                </a:solidFill>
                <a:latin typeface="Avenir Book" charset="0"/>
                <a:ea typeface="Avenir Book" charset="0"/>
                <a:cs typeface="Avenir Book" charset="0"/>
              </a:rPr>
              <a:t>Resolving reactivity reveals higher states of consciousness.</a:t>
            </a:r>
          </a:p>
          <a:p>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657" y="2056981"/>
            <a:ext cx="7007906" cy="39035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28667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25B"/>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545" y="963633"/>
            <a:ext cx="5744180" cy="5713544"/>
          </a:xfrm>
          <a:prstGeom prst="rect">
            <a:avLst/>
          </a:prstGeom>
        </p:spPr>
      </p:pic>
      <p:sp>
        <p:nvSpPr>
          <p:cNvPr id="4" name="TextBox 3"/>
          <p:cNvSpPr txBox="1"/>
          <p:nvPr/>
        </p:nvSpPr>
        <p:spPr>
          <a:xfrm>
            <a:off x="341243" y="963633"/>
            <a:ext cx="5562600" cy="3693319"/>
          </a:xfrm>
          <a:prstGeom prst="rect">
            <a:avLst/>
          </a:prstGeom>
          <a:noFill/>
        </p:spPr>
        <p:txBody>
          <a:bodyPr wrap="square" rtlCol="0">
            <a:spAutoFit/>
          </a:bodyPr>
          <a:lstStyle/>
          <a:p>
            <a:r>
              <a:rPr lang="en-US" sz="4000" dirty="0">
                <a:solidFill>
                  <a:schemeClr val="bg1"/>
                </a:solidFill>
                <a:latin typeface="Georgia" charset="0"/>
                <a:ea typeface="Georgia" charset="0"/>
                <a:cs typeface="Georgia" charset="0"/>
              </a:rPr>
              <a:t>The non-dual states of empty consciousness are an indication and mechanism of transformation. </a:t>
            </a:r>
          </a:p>
          <a:p>
            <a:endParaRPr lang="en-US" sz="3400"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66963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533400"/>
            <a:ext cx="10922000" cy="5909310"/>
          </a:xfrm>
          <a:prstGeom prst="rect">
            <a:avLst/>
          </a:prstGeom>
          <a:noFill/>
        </p:spPr>
        <p:txBody>
          <a:bodyPr wrap="square" rtlCol="0">
            <a:spAutoFit/>
          </a:bodyPr>
          <a:lstStyle/>
          <a:p>
            <a:pPr algn="ctr"/>
            <a:r>
              <a:rPr lang="en-US" sz="2400" b="1" dirty="0">
                <a:latin typeface="Avenir Book" charset="0"/>
                <a:ea typeface="Avenir Book" charset="0"/>
                <a:cs typeface="Avenir Book" charset="0"/>
              </a:rPr>
              <a:t>Spiritual Technology Principles </a:t>
            </a:r>
          </a:p>
          <a:p>
            <a:pPr algn="ctr"/>
            <a:endParaRPr lang="en-US" sz="2400" dirty="0">
              <a:latin typeface="Avenir Book" charset="0"/>
              <a:ea typeface="Avenir Book" charset="0"/>
              <a:cs typeface="Avenir Book" charset="0"/>
            </a:endParaRPr>
          </a:p>
          <a:p>
            <a:r>
              <a:rPr lang="en-US" sz="2400" dirty="0">
                <a:latin typeface="Avenir Book" charset="0"/>
                <a:ea typeface="Avenir Book" charset="0"/>
                <a:cs typeface="Avenir Book" charset="0"/>
              </a:rPr>
              <a:t>We take a </a:t>
            </a:r>
            <a:r>
              <a:rPr lang="en-US" sz="2400" b="1" dirty="0">
                <a:latin typeface="Avenir Book" charset="0"/>
                <a:ea typeface="Avenir Book" charset="0"/>
                <a:cs typeface="Avenir Book" charset="0"/>
              </a:rPr>
              <a:t>holistic approach </a:t>
            </a:r>
            <a:r>
              <a:rPr lang="en-US" sz="2400" dirty="0">
                <a:latin typeface="Avenir Book" charset="0"/>
                <a:ea typeface="Avenir Book" charset="0"/>
                <a:cs typeface="Avenir Book" charset="0"/>
              </a:rPr>
              <a:t>to problems, situations and goals. In the human </a:t>
            </a:r>
          </a:p>
          <a:p>
            <a:r>
              <a:rPr lang="en-US" sz="2400" dirty="0">
                <a:latin typeface="Avenir Book" charset="0"/>
                <a:ea typeface="Avenir Book" charset="0"/>
                <a:cs typeface="Avenir Book" charset="0"/>
              </a:rPr>
              <a:t>mind there is always wholeness, not independent polarities. </a:t>
            </a:r>
            <a:r>
              <a:rPr lang="en-US" sz="2400" dirty="0" err="1">
                <a:latin typeface="Avenir Book" charset="0"/>
                <a:ea typeface="Avenir Book" charset="0"/>
                <a:cs typeface="Avenir Book" charset="0"/>
              </a:rPr>
              <a:t>Zivorad</a:t>
            </a:r>
            <a:r>
              <a:rPr lang="en-US" sz="2400" dirty="0">
                <a:latin typeface="Avenir Book" charset="0"/>
                <a:ea typeface="Avenir Book" charset="0"/>
                <a:cs typeface="Avenir Book" charset="0"/>
              </a:rPr>
              <a:t> states, </a:t>
            </a:r>
          </a:p>
          <a:p>
            <a:r>
              <a:rPr lang="en-US" sz="2400" i="1" dirty="0">
                <a:latin typeface="Avenir Book" charset="0"/>
                <a:ea typeface="Avenir Book" charset="0"/>
                <a:cs typeface="Avenir Book" charset="0"/>
              </a:rPr>
              <a:t>“there are two fundamental possibilities for conscious human beings: dualistic consciousness and unified consciousness.” </a:t>
            </a:r>
            <a:r>
              <a:rPr lang="en-US" sz="2400" dirty="0">
                <a:latin typeface="Avenir Book" charset="0"/>
                <a:ea typeface="Avenir Book" charset="0"/>
                <a:cs typeface="Avenir Book" charset="0"/>
              </a:rPr>
              <a:t>Most live predominantly on the dualistic plane, experiencing the tension, dramas and pains of being pulled between the </a:t>
            </a:r>
            <a:r>
              <a:rPr lang="en-US" sz="2400" b="1" dirty="0">
                <a:latin typeface="Avenir Book" charset="0"/>
                <a:ea typeface="Avenir Book" charset="0"/>
                <a:cs typeface="Avenir Book" charset="0"/>
              </a:rPr>
              <a:t>attraction </a:t>
            </a:r>
            <a:r>
              <a:rPr lang="en-US" sz="2400" dirty="0">
                <a:latin typeface="Avenir Book" charset="0"/>
                <a:ea typeface="Avenir Book" charset="0"/>
                <a:cs typeface="Avenir Book" charset="0"/>
              </a:rPr>
              <a:t>to one experience and </a:t>
            </a:r>
            <a:r>
              <a:rPr lang="en-US" sz="2400" b="1" dirty="0">
                <a:latin typeface="Avenir Book" charset="0"/>
                <a:ea typeface="Avenir Book" charset="0"/>
                <a:cs typeface="Avenir Book" charset="0"/>
              </a:rPr>
              <a:t>aversion </a:t>
            </a:r>
            <a:r>
              <a:rPr lang="en-US" sz="2400" dirty="0">
                <a:latin typeface="Avenir Book" charset="0"/>
                <a:ea typeface="Avenir Book" charset="0"/>
                <a:cs typeface="Avenir Book" charset="0"/>
              </a:rPr>
              <a:t>to another experience. </a:t>
            </a:r>
          </a:p>
          <a:p>
            <a:endParaRPr lang="en-US" sz="2400" b="1" dirty="0">
              <a:latin typeface="Avenir Book" charset="0"/>
              <a:ea typeface="Avenir Book" charset="0"/>
              <a:cs typeface="Avenir Book" charset="0"/>
            </a:endParaRPr>
          </a:p>
          <a:p>
            <a:endParaRPr lang="en-US" sz="2400" b="1" dirty="0">
              <a:latin typeface="Avenir Book" charset="0"/>
              <a:ea typeface="Avenir Book" charset="0"/>
              <a:cs typeface="Avenir Book" charset="0"/>
            </a:endParaRPr>
          </a:p>
          <a:p>
            <a:endParaRPr lang="en-US" sz="2400" b="1" dirty="0">
              <a:latin typeface="Avenir Book" charset="0"/>
              <a:ea typeface="Avenir Book" charset="0"/>
              <a:cs typeface="Avenir Book" charset="0"/>
            </a:endParaRPr>
          </a:p>
          <a:p>
            <a:r>
              <a:rPr lang="en-US" sz="2400" b="1" dirty="0">
                <a:latin typeface="Avenir Book" charset="0"/>
                <a:ea typeface="Avenir Book" charset="0"/>
                <a:cs typeface="Avenir Book" charset="0"/>
              </a:rPr>
              <a:t>Alternative technique: </a:t>
            </a:r>
            <a:r>
              <a:rPr lang="en-US" sz="2400" dirty="0">
                <a:latin typeface="Avenir Book" charset="0"/>
                <a:ea typeface="Avenir Book" charset="0"/>
                <a:cs typeface="Avenir Book" charset="0"/>
              </a:rPr>
              <a:t>this is a bi-polar universe. Thus, it is necessary to allow for and involve both sides of experience. People generally experience only one side and tend to cling to positive emotional states. This is impossible.  We are naturally pulled by attractions and aversions. </a:t>
            </a:r>
          </a:p>
          <a:p>
            <a:endParaRPr lang="en-US" dirty="0"/>
          </a:p>
        </p:txBody>
      </p:sp>
      <p:pic>
        <p:nvPicPr>
          <p:cNvPr id="3" name="officeArt object" descr="Green Swoosh.tiff"/>
          <p:cNvPicPr/>
          <p:nvPr/>
        </p:nvPicPr>
        <p:blipFill>
          <a:blip r:embed="rId2">
            <a:alphaModFix amt="70000"/>
            <a:extLst>
              <a:ext uri="{28A0092B-C50C-407E-A947-70E740481C1C}">
                <a14:useLocalDpi xmlns:a14="http://schemas.microsoft.com/office/drawing/2010/main" val="0"/>
              </a:ext>
            </a:extLst>
          </a:blip>
          <a:stretch>
            <a:fillRect/>
          </a:stretch>
        </p:blipFill>
        <p:spPr>
          <a:xfrm>
            <a:off x="5835649" y="3488055"/>
            <a:ext cx="520701" cy="889000"/>
          </a:xfrm>
          <a:prstGeom prst="rect">
            <a:avLst/>
          </a:prstGeom>
          <a:ln w="12700" cap="flat">
            <a:noFill/>
            <a:miter lim="400000"/>
          </a:ln>
          <a:effectLst/>
        </p:spPr>
      </p:pic>
    </p:spTree>
    <p:extLst>
      <p:ext uri="{BB962C8B-B14F-4D97-AF65-F5344CB8AC3E}">
        <p14:creationId xmlns:p14="http://schemas.microsoft.com/office/powerpoint/2010/main" val="373843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999" y="1015999"/>
            <a:ext cx="10922000" cy="4524315"/>
          </a:xfrm>
          <a:prstGeom prst="rect">
            <a:avLst/>
          </a:prstGeom>
          <a:noFill/>
        </p:spPr>
        <p:txBody>
          <a:bodyPr wrap="square" rtlCol="0">
            <a:spAutoFit/>
          </a:bodyPr>
          <a:lstStyle/>
          <a:p>
            <a:pPr algn="ctr"/>
            <a:r>
              <a:rPr lang="en-US" sz="2400" b="1" dirty="0">
                <a:latin typeface="Avenir Book" charset="0"/>
                <a:ea typeface="Avenir Book" charset="0"/>
                <a:cs typeface="Avenir Book" charset="0"/>
              </a:rPr>
              <a:t>Spiritual Technology Principles</a:t>
            </a:r>
          </a:p>
          <a:p>
            <a:endParaRPr lang="en-US" sz="2400" b="1" dirty="0">
              <a:latin typeface="Avenir Book" charset="0"/>
              <a:ea typeface="Avenir Book" charset="0"/>
              <a:cs typeface="Avenir Book" charset="0"/>
            </a:endParaRPr>
          </a:p>
          <a:p>
            <a:r>
              <a:rPr lang="en-US" sz="2400" b="1" dirty="0">
                <a:latin typeface="Avenir Book" charset="0"/>
                <a:ea typeface="Avenir Book" charset="0"/>
                <a:cs typeface="Avenir Book" charset="0"/>
              </a:rPr>
              <a:t>Solve et Coagula (concentrate and dilute) </a:t>
            </a:r>
            <a:r>
              <a:rPr lang="en-US" sz="2400" dirty="0">
                <a:latin typeface="Avenir Book" charset="0"/>
                <a:ea typeface="Avenir Book" charset="0"/>
                <a:cs typeface="Avenir Book" charset="0"/>
              </a:rPr>
              <a:t>– breaking down and coming together of elements into a more evolved and integrated form.   </a:t>
            </a:r>
          </a:p>
          <a:p>
            <a:r>
              <a:rPr lang="en-US" sz="2400" b="1" dirty="0">
                <a:latin typeface="Avenir Book" charset="0"/>
                <a:ea typeface="Avenir Book" charset="0"/>
                <a:cs typeface="Avenir Book" charset="0"/>
              </a:rPr>
              <a:t>Immovability </a:t>
            </a:r>
            <a:r>
              <a:rPr lang="en-US" sz="2400" dirty="0">
                <a:latin typeface="Avenir Book" charset="0"/>
                <a:ea typeface="Avenir Book" charset="0"/>
                <a:cs typeface="Avenir Book" charset="0"/>
              </a:rPr>
              <a:t>of an experience whenever it is possible: Using one snapshot not the whole of the film of the experience.  </a:t>
            </a:r>
          </a:p>
          <a:p>
            <a:endParaRPr lang="en-US" sz="2400" dirty="0">
              <a:latin typeface="Avenir Book" charset="0"/>
              <a:ea typeface="Avenir Book" charset="0"/>
              <a:cs typeface="Avenir Book" charset="0"/>
            </a:endParaRPr>
          </a:p>
          <a:p>
            <a:r>
              <a:rPr lang="en-US" sz="2400" dirty="0">
                <a:latin typeface="Avenir Book" charset="0"/>
                <a:ea typeface="Avenir Book" charset="0"/>
                <a:cs typeface="Avenir Book" charset="0"/>
              </a:rPr>
              <a:t> </a:t>
            </a:r>
          </a:p>
          <a:p>
            <a:r>
              <a:rPr lang="en-US" sz="2400" dirty="0">
                <a:latin typeface="Avenir Book" charset="0"/>
                <a:ea typeface="Avenir Book" charset="0"/>
                <a:cs typeface="Avenir Book" charset="0"/>
              </a:rPr>
              <a:t> </a:t>
            </a:r>
          </a:p>
          <a:p>
            <a:endParaRPr lang="en-US" sz="2400" b="1" dirty="0">
              <a:latin typeface="Avenir Book" charset="0"/>
              <a:ea typeface="Avenir Book" charset="0"/>
              <a:cs typeface="Avenir Book" charset="0"/>
            </a:endParaRPr>
          </a:p>
          <a:p>
            <a:r>
              <a:rPr lang="en-US" sz="2400" b="1" dirty="0">
                <a:latin typeface="Avenir Book" charset="0"/>
                <a:ea typeface="Avenir Book" charset="0"/>
                <a:cs typeface="Avenir Book" charset="0"/>
              </a:rPr>
              <a:t>Duplication </a:t>
            </a:r>
            <a:r>
              <a:rPr lang="en-US" sz="2400" dirty="0">
                <a:latin typeface="Avenir Book" charset="0"/>
                <a:ea typeface="Avenir Book" charset="0"/>
                <a:cs typeface="Avenir Book" charset="0"/>
              </a:rPr>
              <a:t>i.e. dramatization of the experiential elements (thoughts, images, emotions and sensations). Another name for this is paradoxical intention.   </a:t>
            </a:r>
          </a:p>
        </p:txBody>
      </p:sp>
      <p:pic>
        <p:nvPicPr>
          <p:cNvPr id="3" name="officeArt object" descr="Green Swoosh.tiff"/>
          <p:cNvPicPr/>
          <p:nvPr/>
        </p:nvPicPr>
        <p:blipFill>
          <a:blip r:embed="rId2">
            <a:alphaModFix amt="70000"/>
            <a:extLst>
              <a:ext uri="{28A0092B-C50C-407E-A947-70E740481C1C}">
                <a14:useLocalDpi xmlns:a14="http://schemas.microsoft.com/office/drawing/2010/main" val="0"/>
              </a:ext>
            </a:extLst>
          </a:blip>
          <a:stretch>
            <a:fillRect/>
          </a:stretch>
        </p:blipFill>
        <p:spPr>
          <a:xfrm>
            <a:off x="5827126" y="3616765"/>
            <a:ext cx="537745" cy="809379"/>
          </a:xfrm>
          <a:prstGeom prst="rect">
            <a:avLst/>
          </a:prstGeom>
          <a:ln w="12700" cap="flat">
            <a:noFill/>
            <a:miter lim="400000"/>
          </a:ln>
          <a:effectLst/>
        </p:spPr>
      </p:pic>
    </p:spTree>
    <p:extLst>
      <p:ext uri="{BB962C8B-B14F-4D97-AF65-F5344CB8AC3E}">
        <p14:creationId xmlns:p14="http://schemas.microsoft.com/office/powerpoint/2010/main" val="1791499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799" y="3098800"/>
            <a:ext cx="10922000" cy="2339102"/>
          </a:xfrm>
          <a:prstGeom prst="rect">
            <a:avLst/>
          </a:prstGeom>
          <a:noFill/>
        </p:spPr>
        <p:txBody>
          <a:bodyPr wrap="square" rtlCol="0">
            <a:spAutoFit/>
          </a:bodyPr>
          <a:lstStyle/>
          <a:p>
            <a:r>
              <a:rPr lang="en-US" sz="3200" b="1" dirty="0">
                <a:latin typeface="Avenir Book" charset="0"/>
                <a:ea typeface="Avenir Book" charset="0"/>
                <a:cs typeface="Avenir Book" charset="0"/>
              </a:rPr>
              <a:t>The MOST important </a:t>
            </a:r>
            <a:r>
              <a:rPr lang="en-US" sz="3200" dirty="0">
                <a:latin typeface="Avenir Book" charset="0"/>
                <a:ea typeface="Avenir Book" charset="0"/>
                <a:cs typeface="Avenir Book" charset="0"/>
              </a:rPr>
              <a:t>principle, </a:t>
            </a:r>
            <a:r>
              <a:rPr lang="en-US" sz="3200" i="1" dirty="0">
                <a:latin typeface="Avenir Book" charset="0"/>
                <a:ea typeface="Avenir Book" charset="0"/>
                <a:cs typeface="Avenir Book" charset="0"/>
              </a:rPr>
              <a:t>“On a low level of consciousness there are no solutions, and on high level of consciousness there are no problems.” </a:t>
            </a:r>
            <a:r>
              <a:rPr lang="en-US" sz="3200" dirty="0">
                <a:latin typeface="Avenir Book" charset="0"/>
                <a:ea typeface="Avenir Book" charset="0"/>
                <a:cs typeface="Avenir Book" charset="0"/>
              </a:rPr>
              <a:t> </a:t>
            </a:r>
          </a:p>
          <a:p>
            <a:r>
              <a:rPr lang="en-US" sz="3200" dirty="0">
                <a:latin typeface="Avenir Book" charset="0"/>
                <a:ea typeface="Avenir Book" charset="0"/>
                <a:cs typeface="Avenir Book" charset="0"/>
              </a:rPr>
              <a:t>					~ Roberto </a:t>
            </a:r>
            <a:r>
              <a:rPr lang="en-US" sz="3200" dirty="0" err="1">
                <a:latin typeface="Avenir Book" charset="0"/>
                <a:ea typeface="Avenir Book" charset="0"/>
                <a:cs typeface="Avenir Book" charset="0"/>
              </a:rPr>
              <a:t>Assagioli</a:t>
            </a:r>
            <a:r>
              <a:rPr lang="en-US" sz="3200" dirty="0">
                <a:latin typeface="Avenir Book" charset="0"/>
                <a:ea typeface="Avenir Book" charset="0"/>
                <a:cs typeface="Avenir Book" charset="0"/>
              </a:rPr>
              <a:t>, MD </a:t>
            </a:r>
          </a:p>
          <a:p>
            <a:endParaRPr lang="en-US" dirty="0"/>
          </a:p>
        </p:txBody>
      </p:sp>
      <p:pic>
        <p:nvPicPr>
          <p:cNvPr id="3" name="officeArt object" descr="Green Swoosh.tiff"/>
          <p:cNvPicPr/>
          <p:nvPr/>
        </p:nvPicPr>
        <p:blipFill>
          <a:blip r:embed="rId2">
            <a:alphaModFix amt="70000"/>
            <a:extLst>
              <a:ext uri="{28A0092B-C50C-407E-A947-70E740481C1C}">
                <a14:useLocalDpi xmlns:a14="http://schemas.microsoft.com/office/drawing/2010/main" val="0"/>
              </a:ext>
            </a:extLst>
          </a:blip>
          <a:stretch>
            <a:fillRect/>
          </a:stretch>
        </p:blipFill>
        <p:spPr>
          <a:xfrm>
            <a:off x="5685255" y="529287"/>
            <a:ext cx="1177089" cy="1883713"/>
          </a:xfrm>
          <a:prstGeom prst="rect">
            <a:avLst/>
          </a:prstGeom>
          <a:ln w="12700" cap="flat">
            <a:noFill/>
            <a:miter lim="400000"/>
          </a:ln>
          <a:effectLst/>
        </p:spPr>
      </p:pic>
    </p:spTree>
    <p:extLst>
      <p:ext uri="{BB962C8B-B14F-4D97-AF65-F5344CB8AC3E}">
        <p14:creationId xmlns:p14="http://schemas.microsoft.com/office/powerpoint/2010/main" val="72488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65648"/>
          </a:xfrm>
        </p:spPr>
      </p:pic>
      <p:sp>
        <p:nvSpPr>
          <p:cNvPr id="5" name="Title 4"/>
          <p:cNvSpPr>
            <a:spLocks noGrp="1"/>
          </p:cNvSpPr>
          <p:nvPr>
            <p:ph type="title"/>
          </p:nvPr>
        </p:nvSpPr>
        <p:spPr>
          <a:xfrm>
            <a:off x="0" y="2845820"/>
            <a:ext cx="11871960" cy="1402552"/>
          </a:xfrm>
          <a:ln>
            <a:noFill/>
          </a:ln>
        </p:spPr>
        <p:txBody>
          <a:bodyPr>
            <a:noAutofit/>
          </a:bodyPr>
          <a:lstStyle/>
          <a:p>
            <a:pPr algn="ctr"/>
            <a:r>
              <a:rPr lang="en-US" sz="4800" dirty="0">
                <a:solidFill>
                  <a:schemeClr val="bg1"/>
                </a:solidFill>
                <a:latin typeface="Georgia" charset="0"/>
                <a:ea typeface="Georgia" charset="0"/>
                <a:cs typeface="Georgia" charset="0"/>
              </a:rPr>
              <a:t>The true self is not encumbered by the </a:t>
            </a:r>
            <a:br>
              <a:rPr lang="en-US" sz="4800" dirty="0">
                <a:solidFill>
                  <a:schemeClr val="bg1"/>
                </a:solidFill>
                <a:latin typeface="Georgia" charset="0"/>
                <a:ea typeface="Georgia" charset="0"/>
                <a:cs typeface="Georgia" charset="0"/>
              </a:rPr>
            </a:br>
            <a:r>
              <a:rPr lang="en-US" sz="4800" dirty="0">
                <a:solidFill>
                  <a:schemeClr val="bg1"/>
                </a:solidFill>
                <a:latin typeface="Georgia" charset="0"/>
                <a:ea typeface="Georgia" charset="0"/>
                <a:cs typeface="Georgia" charset="0"/>
              </a:rPr>
              <a:t>limitations of a narrative. </a:t>
            </a:r>
            <a:br>
              <a:rPr lang="en-US" sz="4800" dirty="0">
                <a:solidFill>
                  <a:schemeClr val="bg1"/>
                </a:solidFill>
                <a:latin typeface="Georgia" charset="0"/>
                <a:ea typeface="Georgia" charset="0"/>
                <a:cs typeface="Georgia" charset="0"/>
              </a:rPr>
            </a:br>
            <a:r>
              <a:rPr lang="en-US" sz="4800" dirty="0">
                <a:solidFill>
                  <a:schemeClr val="bg1"/>
                </a:solidFill>
                <a:latin typeface="Georgia" charset="0"/>
                <a:ea typeface="Georgia" charset="0"/>
                <a:cs typeface="Georgia" charset="0"/>
              </a:rPr>
              <a:t>The true self is a being.</a:t>
            </a:r>
          </a:p>
        </p:txBody>
      </p:sp>
    </p:spTree>
    <p:extLst>
      <p:ext uri="{BB962C8B-B14F-4D97-AF65-F5344CB8AC3E}">
        <p14:creationId xmlns:p14="http://schemas.microsoft.com/office/powerpoint/2010/main" val="1935540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552040" y="1310125"/>
          <a:ext cx="7397845" cy="5603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57200" y="303513"/>
            <a:ext cx="11734800" cy="707886"/>
          </a:xfrm>
          <a:prstGeom prst="rect">
            <a:avLst/>
          </a:prstGeom>
          <a:noFill/>
        </p:spPr>
        <p:txBody>
          <a:bodyPr wrap="square" rtlCol="0">
            <a:spAutoFit/>
          </a:bodyPr>
          <a:lstStyle/>
          <a:p>
            <a:pPr algn="ctr"/>
            <a:r>
              <a:rPr lang="en-US" sz="4000" dirty="0">
                <a:solidFill>
                  <a:srgbClr val="798E81"/>
                </a:solidFill>
                <a:latin typeface="Avenir Book" charset="0"/>
                <a:ea typeface="Avenir Book" charset="0"/>
                <a:cs typeface="Avenir Book" charset="0"/>
              </a:rPr>
              <a:t>Phases of Acceptance and Integration Training</a:t>
            </a:r>
          </a:p>
        </p:txBody>
      </p:sp>
      <p:pic>
        <p:nvPicPr>
          <p:cNvPr id="6" name="officeArt object" descr="Green Swoosh.tiff"/>
          <p:cNvPicPr/>
          <p:nvPr/>
        </p:nvPicPr>
        <p:blipFill>
          <a:blip r:embed="rId8">
            <a:alphaModFix amt="70000"/>
            <a:extLst>
              <a:ext uri="{28A0092B-C50C-407E-A947-70E740481C1C}">
                <a14:useLocalDpi xmlns:a14="http://schemas.microsoft.com/office/drawing/2010/main" val="0"/>
              </a:ext>
            </a:extLst>
          </a:blip>
          <a:stretch>
            <a:fillRect/>
          </a:stretch>
        </p:blipFill>
        <p:spPr>
          <a:xfrm>
            <a:off x="5685478" y="2874161"/>
            <a:ext cx="1130968" cy="1852863"/>
          </a:xfrm>
          <a:prstGeom prst="rect">
            <a:avLst/>
          </a:prstGeom>
          <a:ln w="12700" cap="flat">
            <a:noFill/>
            <a:miter lim="400000"/>
          </a:ln>
          <a:effectLst/>
        </p:spPr>
      </p:pic>
    </p:spTree>
    <p:extLst>
      <p:ext uri="{BB962C8B-B14F-4D97-AF65-F5344CB8AC3E}">
        <p14:creationId xmlns:p14="http://schemas.microsoft.com/office/powerpoint/2010/main" val="119638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63584"/>
            <a:ext cx="10080960" cy="4717766"/>
          </a:xfrm>
          <a:prstGeom prst="rect">
            <a:avLst/>
          </a:prstGeom>
          <a:solidFill>
            <a:srgbClr val="FFE49A"/>
          </a:solidFill>
          <a:effectLst>
            <a:outerShdw blurRad="63500" sx="102000" sy="102000" algn="ctr" rotWithShape="0">
              <a:prstClr val="black">
                <a:alpha val="40000"/>
              </a:prstClr>
            </a:outerShdw>
          </a:effectLst>
        </p:spPr>
      </p:pic>
      <p:sp>
        <p:nvSpPr>
          <p:cNvPr id="5" name="TextBox 4"/>
          <p:cNvSpPr txBox="1"/>
          <p:nvPr/>
        </p:nvSpPr>
        <p:spPr>
          <a:xfrm>
            <a:off x="304800" y="209550"/>
            <a:ext cx="11887200" cy="1631216"/>
          </a:xfrm>
          <a:prstGeom prst="rect">
            <a:avLst/>
          </a:prstGeom>
          <a:noFill/>
        </p:spPr>
        <p:txBody>
          <a:bodyPr wrap="square" rtlCol="0">
            <a:spAutoFit/>
          </a:bodyPr>
          <a:lstStyle/>
          <a:p>
            <a:pPr algn="ctr"/>
            <a:r>
              <a:rPr lang="en-US" sz="2800" dirty="0">
                <a:solidFill>
                  <a:schemeClr val="tx1">
                    <a:lumMod val="95000"/>
                    <a:lumOff val="5000"/>
                  </a:schemeClr>
                </a:solidFill>
                <a:latin typeface="Georgia" charset="0"/>
                <a:ea typeface="Georgia" charset="0"/>
                <a:cs typeface="Georgia" charset="0"/>
              </a:rPr>
              <a:t>Acceptance and Integration Training</a:t>
            </a:r>
          </a:p>
          <a:p>
            <a:pPr algn="ctr"/>
            <a:endParaRPr lang="en-US" sz="2400" dirty="0">
              <a:solidFill>
                <a:schemeClr val="tx1">
                  <a:lumMod val="95000"/>
                  <a:lumOff val="5000"/>
                </a:schemeClr>
              </a:solidFill>
              <a:latin typeface="Georgia" charset="0"/>
              <a:ea typeface="Georgia" charset="0"/>
              <a:cs typeface="Georgia" charset="0"/>
            </a:endParaRPr>
          </a:p>
          <a:p>
            <a:pPr algn="ctr"/>
            <a:r>
              <a:rPr lang="en-US" sz="2400" dirty="0">
                <a:solidFill>
                  <a:schemeClr val="tx1">
                    <a:lumMod val="95000"/>
                    <a:lumOff val="5000"/>
                  </a:schemeClr>
                </a:solidFill>
                <a:latin typeface="Georgia" charset="0"/>
                <a:ea typeface="Georgia" charset="0"/>
                <a:cs typeface="Georgia" charset="0"/>
              </a:rPr>
              <a:t>Helping ourselves and our clients wake up from the bad dream of who we think we are, shifting identification from the conditioned self to the true self. </a:t>
            </a:r>
          </a:p>
        </p:txBody>
      </p:sp>
      <p:sp>
        <p:nvSpPr>
          <p:cNvPr id="6" name="TextBox 5"/>
          <p:cNvSpPr txBox="1"/>
          <p:nvPr/>
        </p:nvSpPr>
        <p:spPr>
          <a:xfrm>
            <a:off x="8264184" y="6281240"/>
            <a:ext cx="2321169" cy="400110"/>
          </a:xfrm>
          <a:prstGeom prst="rect">
            <a:avLst/>
          </a:prstGeom>
          <a:noFill/>
        </p:spPr>
        <p:txBody>
          <a:bodyPr wrap="square" rtlCol="0">
            <a:spAutoFit/>
          </a:bodyPr>
          <a:lstStyle/>
          <a:p>
            <a:r>
              <a:rPr lang="en-US" sz="2000" dirty="0"/>
              <a:t>www.aait.solutions</a:t>
            </a:r>
          </a:p>
        </p:txBody>
      </p:sp>
    </p:spTree>
    <p:extLst>
      <p:ext uri="{BB962C8B-B14F-4D97-AF65-F5344CB8AC3E}">
        <p14:creationId xmlns:p14="http://schemas.microsoft.com/office/powerpoint/2010/main" val="1913251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9A09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8000"/>
            <a:extLst>
              <a:ext uri="{28A0092B-C50C-407E-A947-70E740481C1C}">
                <a14:useLocalDpi xmlns:a14="http://schemas.microsoft.com/office/drawing/2010/main" val="0"/>
              </a:ext>
            </a:extLst>
          </a:blip>
          <a:stretch>
            <a:fillRect/>
          </a:stretch>
        </p:blipFill>
        <p:spPr>
          <a:xfrm>
            <a:off x="4589854" y="1121302"/>
            <a:ext cx="3189372" cy="5206259"/>
          </a:xfrm>
          <a:prstGeom prst="rect">
            <a:avLst/>
          </a:prstGeom>
        </p:spPr>
      </p:pic>
      <p:sp>
        <p:nvSpPr>
          <p:cNvPr id="4" name="TextBox 3"/>
          <p:cNvSpPr txBox="1"/>
          <p:nvPr/>
        </p:nvSpPr>
        <p:spPr>
          <a:xfrm>
            <a:off x="0" y="316366"/>
            <a:ext cx="12192000" cy="6740307"/>
          </a:xfrm>
          <a:prstGeom prst="rect">
            <a:avLst/>
          </a:prstGeom>
          <a:noFill/>
        </p:spPr>
        <p:txBody>
          <a:bodyPr wrap="square" rtlCol="0">
            <a:spAutoFit/>
          </a:bodyPr>
          <a:lstStyle/>
          <a:p>
            <a:pPr algn="ctr"/>
            <a:r>
              <a:rPr lang="en-US" sz="5400" dirty="0">
                <a:solidFill>
                  <a:schemeClr val="bg1"/>
                </a:solidFill>
                <a:latin typeface="Georgia" charset="0"/>
                <a:ea typeface="Georgia" charset="0"/>
                <a:cs typeface="Georgia" charset="0"/>
              </a:rPr>
              <a:t>Next Steps</a:t>
            </a:r>
          </a:p>
          <a:p>
            <a:pPr algn="ctr"/>
            <a:endParaRPr lang="en-US" sz="5400" dirty="0">
              <a:solidFill>
                <a:schemeClr val="bg1"/>
              </a:solidFill>
              <a:latin typeface="Georgia" charset="0"/>
              <a:ea typeface="Georgia" charset="0"/>
              <a:cs typeface="Georgia" charset="0"/>
            </a:endParaRPr>
          </a:p>
          <a:p>
            <a:pPr marL="571500" indent="-571500">
              <a:buFont typeface="Arial" charset="0"/>
              <a:buChar char="•"/>
            </a:pPr>
            <a:r>
              <a:rPr lang="en-US" sz="3600" dirty="0">
                <a:solidFill>
                  <a:schemeClr val="bg1"/>
                </a:solidFill>
                <a:latin typeface="Georgia" charset="0"/>
                <a:ea typeface="Georgia" charset="0"/>
                <a:cs typeface="Georgia" charset="0"/>
              </a:rPr>
              <a:t>Practice. Practice. Practice.</a:t>
            </a:r>
          </a:p>
          <a:p>
            <a:pPr marL="571500" indent="-571500">
              <a:buFont typeface="Arial" charset="0"/>
              <a:buChar char="•"/>
            </a:pPr>
            <a:endParaRPr lang="en-US" sz="3600" dirty="0">
              <a:solidFill>
                <a:schemeClr val="bg1"/>
              </a:solidFill>
              <a:latin typeface="Georgia" charset="0"/>
              <a:ea typeface="Georgia" charset="0"/>
              <a:cs typeface="Georgia" charset="0"/>
            </a:endParaRPr>
          </a:p>
          <a:p>
            <a:pPr marL="571500" indent="-571500">
              <a:buFont typeface="Arial" charset="0"/>
              <a:buChar char="•"/>
            </a:pPr>
            <a:r>
              <a:rPr lang="en-US" sz="3600" dirty="0">
                <a:solidFill>
                  <a:schemeClr val="bg1"/>
                </a:solidFill>
                <a:latin typeface="Georgia" charset="0"/>
                <a:ea typeface="Georgia" charset="0"/>
                <a:cs typeface="Georgia" charset="0"/>
              </a:rPr>
              <a:t>Join our Facebook Community – </a:t>
            </a:r>
            <a:r>
              <a:rPr lang="en-US" sz="3600" dirty="0" err="1">
                <a:solidFill>
                  <a:schemeClr val="bg1"/>
                </a:solidFill>
                <a:latin typeface="Georgia" charset="0"/>
                <a:ea typeface="Georgia" charset="0"/>
                <a:cs typeface="Georgia" charset="0"/>
              </a:rPr>
              <a:t>AAITCommunity.com</a:t>
            </a:r>
            <a:endParaRPr lang="en-US" sz="3600" dirty="0">
              <a:solidFill>
                <a:schemeClr val="bg1"/>
              </a:solidFill>
              <a:latin typeface="Georgia" charset="0"/>
              <a:ea typeface="Georgia" charset="0"/>
              <a:cs typeface="Georgia" charset="0"/>
            </a:endParaRPr>
          </a:p>
          <a:p>
            <a:pPr marL="571500" indent="-571500">
              <a:buFont typeface="Arial" charset="0"/>
              <a:buChar char="•"/>
            </a:pPr>
            <a:endParaRPr lang="en-US" sz="3600" dirty="0">
              <a:solidFill>
                <a:schemeClr val="bg1"/>
              </a:solidFill>
              <a:latin typeface="Georgia" charset="0"/>
              <a:ea typeface="Georgia" charset="0"/>
              <a:cs typeface="Georgia" charset="0"/>
            </a:endParaRPr>
          </a:p>
          <a:p>
            <a:pPr marL="571500" indent="-571500">
              <a:buFont typeface="Arial" charset="0"/>
              <a:buChar char="•"/>
            </a:pPr>
            <a:r>
              <a:rPr lang="en-US" sz="3600" dirty="0">
                <a:solidFill>
                  <a:schemeClr val="bg1"/>
                </a:solidFill>
                <a:latin typeface="Georgia" charset="0"/>
                <a:ea typeface="Georgia" charset="0"/>
                <a:cs typeface="Georgia" charset="0"/>
              </a:rPr>
              <a:t>Continue learning – apply for the AAIT Fellowship Training Group, 2021</a:t>
            </a:r>
          </a:p>
          <a:p>
            <a:pPr algn="ctr"/>
            <a:endParaRPr lang="en-US" sz="5400" dirty="0">
              <a:solidFill>
                <a:schemeClr val="bg1"/>
              </a:solidFill>
              <a:latin typeface="Georgia" charset="0"/>
              <a:ea typeface="Georgia" charset="0"/>
              <a:cs typeface="Georgia" charset="0"/>
            </a:endParaRPr>
          </a:p>
          <a:p>
            <a:pPr algn="ctr"/>
            <a:endParaRPr lang="en-US" sz="5400"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37411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B4A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127" y="29727"/>
            <a:ext cx="10515600" cy="1325563"/>
          </a:xfrm>
        </p:spPr>
        <p:txBody>
          <a:bodyPr>
            <a:normAutofit/>
          </a:bodyPr>
          <a:lstStyle/>
          <a:p>
            <a:pPr algn="ctr"/>
            <a:r>
              <a:rPr lang="en-US" sz="6000" dirty="0">
                <a:solidFill>
                  <a:schemeClr val="bg1"/>
                </a:solidFill>
                <a:latin typeface="Optima" charset="0"/>
                <a:ea typeface="Optima" charset="0"/>
                <a:cs typeface="Optima" charset="0"/>
              </a:rPr>
              <a:t>Where We’re Going</a:t>
            </a:r>
          </a:p>
        </p:txBody>
      </p:sp>
      <p:sp>
        <p:nvSpPr>
          <p:cNvPr id="3" name="Content Placeholder 2"/>
          <p:cNvSpPr>
            <a:spLocks noGrp="1"/>
          </p:cNvSpPr>
          <p:nvPr>
            <p:ph idx="1"/>
          </p:nvPr>
        </p:nvSpPr>
        <p:spPr>
          <a:xfrm>
            <a:off x="317881" y="1189216"/>
            <a:ext cx="11310419" cy="5299175"/>
          </a:xfrm>
          <a:solidFill>
            <a:srgbClr val="9AB4A2"/>
          </a:solidFill>
        </p:spPr>
        <p:txBody>
          <a:bodyPr>
            <a:noAutofit/>
          </a:bodyPr>
          <a:lstStyle/>
          <a:p>
            <a:pPr>
              <a:lnSpc>
                <a:spcPct val="100000"/>
              </a:lnSpc>
            </a:pPr>
            <a:r>
              <a:rPr lang="en-US" dirty="0">
                <a:solidFill>
                  <a:schemeClr val="bg1"/>
                </a:solidFill>
                <a:latin typeface="Optima" charset="0"/>
                <a:ea typeface="Optima" charset="0"/>
                <a:cs typeface="Optima" charset="0"/>
              </a:rPr>
              <a:t>   Origins of Acceptance and Integration Training</a:t>
            </a:r>
          </a:p>
          <a:p>
            <a:pPr marL="0" indent="0">
              <a:lnSpc>
                <a:spcPct val="100000"/>
              </a:lnSpc>
              <a:buNone/>
            </a:pPr>
            <a:endParaRPr lang="en-US" sz="800" dirty="0">
              <a:solidFill>
                <a:schemeClr val="bg1"/>
              </a:solidFill>
              <a:latin typeface="Optima" charset="0"/>
              <a:ea typeface="Optima" charset="0"/>
              <a:cs typeface="Optima" charset="0"/>
            </a:endParaRPr>
          </a:p>
          <a:p>
            <a:pPr>
              <a:lnSpc>
                <a:spcPct val="100000"/>
              </a:lnSpc>
            </a:pPr>
            <a:r>
              <a:rPr lang="en-US" dirty="0">
                <a:solidFill>
                  <a:schemeClr val="bg1"/>
                </a:solidFill>
                <a:latin typeface="Optima" charset="0"/>
                <a:ea typeface="Optima" charset="0"/>
                <a:cs typeface="Optima" charset="0"/>
              </a:rPr>
              <a:t>   Principles, Phases &amp; Theory </a:t>
            </a:r>
          </a:p>
          <a:p>
            <a:pPr>
              <a:lnSpc>
                <a:spcPct val="100000"/>
              </a:lnSpc>
            </a:pPr>
            <a:endParaRPr lang="en-US" sz="800" dirty="0">
              <a:solidFill>
                <a:schemeClr val="bg1"/>
              </a:solidFill>
              <a:latin typeface="Optima" charset="0"/>
              <a:ea typeface="Optima" charset="0"/>
              <a:cs typeface="Optima" charset="0"/>
            </a:endParaRPr>
          </a:p>
          <a:p>
            <a:pPr>
              <a:lnSpc>
                <a:spcPct val="100000"/>
              </a:lnSpc>
            </a:pPr>
            <a:r>
              <a:rPr lang="en-US" dirty="0">
                <a:solidFill>
                  <a:schemeClr val="bg1"/>
                </a:solidFill>
                <a:latin typeface="Optima" charset="0"/>
                <a:ea typeface="Optima" charset="0"/>
                <a:cs typeface="Optima" charset="0"/>
              </a:rPr>
              <a:t>   Basic PEAT for Emotional Regulation – Demo, Discussion, Practice</a:t>
            </a:r>
          </a:p>
          <a:p>
            <a:pPr marL="0" indent="0">
              <a:lnSpc>
                <a:spcPct val="100000"/>
              </a:lnSpc>
              <a:buNone/>
            </a:pPr>
            <a:endParaRPr lang="en-US" sz="800" dirty="0">
              <a:solidFill>
                <a:schemeClr val="bg1"/>
              </a:solidFill>
              <a:latin typeface="Optima" charset="0"/>
              <a:ea typeface="Optima" charset="0"/>
              <a:cs typeface="Optima" charset="0"/>
            </a:endParaRPr>
          </a:p>
          <a:p>
            <a:pPr lvl="0">
              <a:lnSpc>
                <a:spcPct val="100000"/>
              </a:lnSpc>
            </a:pPr>
            <a:r>
              <a:rPr lang="en-US" dirty="0">
                <a:solidFill>
                  <a:schemeClr val="bg1"/>
                </a:solidFill>
                <a:latin typeface="Optima" charset="0"/>
                <a:ea typeface="Optima" charset="0"/>
                <a:cs typeface="Optima" charset="0"/>
              </a:rPr>
              <a:t>   Deep PEAT 4 for Problem Resolution, Shadow Integration and Goal Achievement</a:t>
            </a:r>
          </a:p>
          <a:p>
            <a:pPr lvl="0">
              <a:lnSpc>
                <a:spcPct val="100000"/>
              </a:lnSpc>
            </a:pPr>
            <a:endParaRPr lang="en-US" sz="800" dirty="0">
              <a:solidFill>
                <a:schemeClr val="bg1"/>
              </a:solidFill>
              <a:latin typeface="Optima" charset="0"/>
              <a:ea typeface="Optima" charset="0"/>
              <a:cs typeface="Optima" charset="0"/>
            </a:endParaRPr>
          </a:p>
          <a:p>
            <a:pPr lvl="0">
              <a:lnSpc>
                <a:spcPct val="100000"/>
              </a:lnSpc>
            </a:pPr>
            <a:r>
              <a:rPr lang="en-US" sz="2200" dirty="0">
                <a:solidFill>
                  <a:schemeClr val="bg1"/>
                </a:solidFill>
                <a:latin typeface="Optima" charset="0"/>
                <a:ea typeface="Optima" charset="0"/>
                <a:cs typeface="Optima" charset="0"/>
              </a:rPr>
              <a:t>   </a:t>
            </a:r>
            <a:r>
              <a:rPr lang="en-US" dirty="0">
                <a:solidFill>
                  <a:schemeClr val="bg1"/>
                </a:solidFill>
                <a:latin typeface="Optima" charset="0"/>
                <a:ea typeface="Optima" charset="0"/>
                <a:cs typeface="Optima" charset="0"/>
              </a:rPr>
              <a:t>Introduction to Trauma Treatment with AAIT – Demo, Discussion, Practice</a:t>
            </a:r>
          </a:p>
          <a:p>
            <a:pPr lvl="0">
              <a:lnSpc>
                <a:spcPct val="100000"/>
              </a:lnSpc>
            </a:pPr>
            <a:endParaRPr lang="en-US" sz="800" dirty="0">
              <a:solidFill>
                <a:schemeClr val="bg1"/>
              </a:solidFill>
              <a:latin typeface="Optima" charset="0"/>
              <a:ea typeface="Optima" charset="0"/>
              <a:cs typeface="Optima" charset="0"/>
            </a:endParaRPr>
          </a:p>
          <a:p>
            <a:pPr lvl="0">
              <a:lnSpc>
                <a:spcPct val="100000"/>
              </a:lnSpc>
            </a:pPr>
            <a:r>
              <a:rPr lang="en-US" sz="2200" dirty="0">
                <a:solidFill>
                  <a:schemeClr val="bg1"/>
                </a:solidFill>
                <a:latin typeface="Optima" charset="0"/>
                <a:ea typeface="Optima" charset="0"/>
                <a:cs typeface="Optima" charset="0"/>
              </a:rPr>
              <a:t>   </a:t>
            </a:r>
            <a:r>
              <a:rPr lang="en-US" dirty="0">
                <a:solidFill>
                  <a:schemeClr val="bg1"/>
                </a:solidFill>
                <a:latin typeface="Optima" charset="0"/>
                <a:ea typeface="Optima" charset="0"/>
                <a:cs typeface="Optima" charset="0"/>
              </a:rPr>
              <a:t>Golden Shadow Integration with Deep PEAT 4.</a:t>
            </a:r>
          </a:p>
        </p:txBody>
      </p:sp>
      <p:pic>
        <p:nvPicPr>
          <p:cNvPr id="4" name="Picture 3"/>
          <p:cNvPicPr>
            <a:picLocks noChangeAspect="1"/>
          </p:cNvPicPr>
          <p:nvPr/>
        </p:nvPicPr>
        <p:blipFill>
          <a:blip r:embed="rId2">
            <a:alphaModFix amt="16000"/>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511745" y="713290"/>
            <a:ext cx="2922692" cy="4584274"/>
          </a:xfrm>
          <a:prstGeom prst="rect">
            <a:avLst/>
          </a:prstGeom>
        </p:spPr>
      </p:pic>
    </p:spTree>
    <p:extLst>
      <p:ext uri="{BB962C8B-B14F-4D97-AF65-F5344CB8AC3E}">
        <p14:creationId xmlns:p14="http://schemas.microsoft.com/office/powerpoint/2010/main" val="30394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013" y="0"/>
            <a:ext cx="12292013" cy="6857999"/>
          </a:xfrm>
        </p:spPr>
      </p:pic>
      <p:sp>
        <p:nvSpPr>
          <p:cNvPr id="5" name="Rectangle 4"/>
          <p:cNvSpPr/>
          <p:nvPr/>
        </p:nvSpPr>
        <p:spPr>
          <a:xfrm>
            <a:off x="955222" y="458955"/>
            <a:ext cx="2997937" cy="5940088"/>
          </a:xfrm>
          <a:prstGeom prst="rect">
            <a:avLst/>
          </a:prstGeom>
          <a:noFill/>
        </p:spPr>
        <p:txBody>
          <a:bodyPr wrap="none" lIns="91440" tIns="45720" rIns="91440" bIns="45720">
            <a:spAutoFit/>
          </a:bodyPr>
          <a:lstStyle/>
          <a:p>
            <a:r>
              <a:rPr lang="en-US" sz="2000" b="1" dirty="0">
                <a:solidFill>
                  <a:schemeClr val="bg1"/>
                </a:solidFill>
                <a:latin typeface="Georgia" charset="0"/>
                <a:ea typeface="Georgia" charset="0"/>
                <a:cs typeface="Georgia" charset="0"/>
              </a:rPr>
              <a:t>Traumas</a:t>
            </a:r>
          </a:p>
          <a:p>
            <a:endParaRPr lang="en-US" sz="2000" b="1" dirty="0">
              <a:solidFill>
                <a:schemeClr val="bg1"/>
              </a:solidFill>
              <a:latin typeface="Georgia" charset="0"/>
              <a:ea typeface="Georgia" charset="0"/>
              <a:cs typeface="Georgia" charset="0"/>
            </a:endParaRPr>
          </a:p>
          <a:p>
            <a:r>
              <a:rPr lang="en-US" sz="2000" b="1" dirty="0">
                <a:solidFill>
                  <a:schemeClr val="bg1"/>
                </a:solidFill>
                <a:latin typeface="Georgia" charset="0"/>
                <a:ea typeface="Georgia" charset="0"/>
                <a:cs typeface="Georgia" charset="0"/>
              </a:rPr>
              <a:t>Early decisions</a:t>
            </a:r>
          </a:p>
          <a:p>
            <a:endParaRPr lang="en-US" sz="2000" b="1" dirty="0">
              <a:solidFill>
                <a:schemeClr val="bg1"/>
              </a:solidFill>
              <a:latin typeface="Georgia" charset="0"/>
              <a:ea typeface="Georgia" charset="0"/>
              <a:cs typeface="Georgia" charset="0"/>
            </a:endParaRPr>
          </a:p>
          <a:p>
            <a:r>
              <a:rPr lang="en-US" sz="2000" b="1" dirty="0">
                <a:solidFill>
                  <a:schemeClr val="bg1"/>
                </a:solidFill>
                <a:latin typeface="Georgia" charset="0"/>
                <a:ea typeface="Georgia" charset="0"/>
                <a:cs typeface="Georgia" charset="0"/>
              </a:rPr>
              <a:t>Injunctions</a:t>
            </a:r>
          </a:p>
          <a:p>
            <a:endParaRPr lang="en-US" sz="2000" b="1" dirty="0">
              <a:solidFill>
                <a:schemeClr val="bg1"/>
              </a:solidFill>
              <a:latin typeface="Georgia" charset="0"/>
              <a:ea typeface="Georgia" charset="0"/>
              <a:cs typeface="Georgia" charset="0"/>
            </a:endParaRPr>
          </a:p>
          <a:p>
            <a:r>
              <a:rPr lang="en-US" sz="2000" b="1" dirty="0">
                <a:solidFill>
                  <a:schemeClr val="bg1"/>
                </a:solidFill>
                <a:latin typeface="Georgia" charset="0"/>
                <a:ea typeface="Georgia" charset="0"/>
                <a:cs typeface="Georgia" charset="0"/>
              </a:rPr>
              <a:t>Scripts</a:t>
            </a:r>
          </a:p>
          <a:p>
            <a:endParaRPr lang="en-US" sz="2000" b="1" dirty="0">
              <a:solidFill>
                <a:schemeClr val="bg1"/>
              </a:solidFill>
              <a:latin typeface="Georgia" charset="0"/>
              <a:ea typeface="Georgia" charset="0"/>
              <a:cs typeface="Georgia" charset="0"/>
            </a:endParaRPr>
          </a:p>
          <a:p>
            <a:r>
              <a:rPr lang="en-US" sz="2000" b="1" dirty="0">
                <a:solidFill>
                  <a:schemeClr val="bg1"/>
                </a:solidFill>
                <a:latin typeface="Georgia" charset="0"/>
                <a:ea typeface="Georgia" charset="0"/>
                <a:cs typeface="Georgia" charset="0"/>
              </a:rPr>
              <a:t>Identities</a:t>
            </a:r>
          </a:p>
          <a:p>
            <a:endParaRPr lang="en-US" sz="2000" b="1" dirty="0">
              <a:solidFill>
                <a:srgbClr val="006566"/>
              </a:solidFill>
              <a:latin typeface="Georgia" charset="0"/>
              <a:ea typeface="Georgia" charset="0"/>
              <a:cs typeface="Georgia" charset="0"/>
            </a:endParaRPr>
          </a:p>
          <a:p>
            <a:r>
              <a:rPr lang="en-US" sz="2000" b="1" dirty="0">
                <a:latin typeface="Georgia" charset="0"/>
                <a:ea typeface="Georgia" charset="0"/>
                <a:cs typeface="Georgia" charset="0"/>
              </a:rPr>
              <a:t>Wounds</a:t>
            </a:r>
          </a:p>
          <a:p>
            <a:endParaRPr lang="en-US" sz="2000" b="1" dirty="0">
              <a:latin typeface="Georgia" charset="0"/>
              <a:ea typeface="Georgia" charset="0"/>
              <a:cs typeface="Georgia" charset="0"/>
            </a:endParaRPr>
          </a:p>
          <a:p>
            <a:r>
              <a:rPr lang="en-US" sz="2000" b="1" dirty="0">
                <a:latin typeface="Georgia" charset="0"/>
                <a:ea typeface="Georgia" charset="0"/>
                <a:cs typeface="Georgia" charset="0"/>
              </a:rPr>
              <a:t>Limiting Beliefs</a:t>
            </a:r>
          </a:p>
          <a:p>
            <a:endParaRPr lang="en-US" sz="2000" b="1" dirty="0">
              <a:latin typeface="Georgia" charset="0"/>
              <a:ea typeface="Georgia" charset="0"/>
              <a:cs typeface="Georgia" charset="0"/>
            </a:endParaRPr>
          </a:p>
          <a:p>
            <a:r>
              <a:rPr lang="en-US" sz="2000" b="1" dirty="0">
                <a:latin typeface="Georgia" charset="0"/>
                <a:ea typeface="Georgia" charset="0"/>
                <a:cs typeface="Georgia" charset="0"/>
              </a:rPr>
              <a:t>Mental Illness</a:t>
            </a:r>
          </a:p>
          <a:p>
            <a:endParaRPr lang="en-US" sz="2000" b="1" dirty="0">
              <a:latin typeface="Georgia" charset="0"/>
              <a:ea typeface="Georgia" charset="0"/>
              <a:cs typeface="Georgia" charset="0"/>
            </a:endParaRPr>
          </a:p>
          <a:p>
            <a:r>
              <a:rPr lang="en-US" sz="2000" b="1" dirty="0">
                <a:latin typeface="Georgia" charset="0"/>
                <a:ea typeface="Georgia" charset="0"/>
                <a:cs typeface="Georgia" charset="0"/>
              </a:rPr>
              <a:t>Cognitive Distortions</a:t>
            </a:r>
          </a:p>
          <a:p>
            <a:endParaRPr lang="en-US" sz="2000" b="1" dirty="0">
              <a:latin typeface="Georgia" charset="0"/>
              <a:ea typeface="Georgia" charset="0"/>
              <a:cs typeface="Georgia" charset="0"/>
            </a:endParaRPr>
          </a:p>
          <a:p>
            <a:r>
              <a:rPr lang="en-US" sz="2000" b="1" dirty="0">
                <a:latin typeface="Georgia" charset="0"/>
                <a:ea typeface="Georgia" charset="0"/>
                <a:cs typeface="Georgia" charset="0"/>
              </a:rPr>
              <a:t>Etcetera</a:t>
            </a:r>
          </a:p>
        </p:txBody>
      </p:sp>
      <p:sp>
        <p:nvSpPr>
          <p:cNvPr id="7" name="Sun 6"/>
          <p:cNvSpPr/>
          <p:nvPr/>
        </p:nvSpPr>
        <p:spPr>
          <a:xfrm>
            <a:off x="8305591" y="3727041"/>
            <a:ext cx="598516" cy="565265"/>
          </a:xfrm>
          <a:prstGeom prst="sun">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rgbClr val="FFC000"/>
              </a:solidFill>
            </a:endParaRPr>
          </a:p>
        </p:txBody>
      </p:sp>
      <p:sp>
        <p:nvSpPr>
          <p:cNvPr id="8" name="TextBox 7"/>
          <p:cNvSpPr txBox="1"/>
          <p:nvPr/>
        </p:nvSpPr>
        <p:spPr>
          <a:xfrm>
            <a:off x="6045993" y="135789"/>
            <a:ext cx="4944288" cy="646331"/>
          </a:xfrm>
          <a:prstGeom prst="rect">
            <a:avLst/>
          </a:prstGeom>
          <a:noFill/>
        </p:spPr>
        <p:txBody>
          <a:bodyPr wrap="square" rtlCol="0">
            <a:spAutoFit/>
          </a:bodyPr>
          <a:lstStyle/>
          <a:p>
            <a:r>
              <a:rPr lang="en-US" sz="3600" dirty="0">
                <a:solidFill>
                  <a:schemeClr val="bg1"/>
                </a:solidFill>
                <a:latin typeface="Georgia" charset="0"/>
                <a:ea typeface="Georgia" charset="0"/>
                <a:cs typeface="Georgia" charset="0"/>
              </a:rPr>
              <a:t>False Conditioned Self </a:t>
            </a:r>
          </a:p>
        </p:txBody>
      </p:sp>
      <p:cxnSp>
        <p:nvCxnSpPr>
          <p:cNvPr id="10" name="Curved Connector 9"/>
          <p:cNvCxnSpPr/>
          <p:nvPr/>
        </p:nvCxnSpPr>
        <p:spPr>
          <a:xfrm rot="5400000">
            <a:off x="7696658" y="1592720"/>
            <a:ext cx="3327085" cy="1510700"/>
          </a:xfrm>
          <a:prstGeom prst="curvedConnector3">
            <a:avLst/>
          </a:prstGeom>
          <a:ln w="38100">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2378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alpha val="94000"/>
          </a:srgbClr>
        </a:solidFill>
        <a:effectLst/>
      </p:bgPr>
    </p:bg>
    <p:spTree>
      <p:nvGrpSpPr>
        <p:cNvPr id="1" name=""/>
        <p:cNvGrpSpPr/>
        <p:nvPr/>
      </p:nvGrpSpPr>
      <p:grpSpPr>
        <a:xfrm>
          <a:off x="0" y="0"/>
          <a:ext cx="0" cy="0"/>
          <a:chOff x="0" y="0"/>
          <a:chExt cx="0" cy="0"/>
        </a:xfrm>
      </p:grpSpPr>
      <p:pic>
        <p:nvPicPr>
          <p:cNvPr id="2" name="Picture 1" descr="Giant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036" y="229269"/>
            <a:ext cx="6497767" cy="6388100"/>
          </a:xfrm>
          <a:prstGeom prst="rect">
            <a:avLst/>
          </a:prstGeom>
          <a:solidFill>
            <a:srgbClr val="FAFED4"/>
          </a:solidFill>
          <a:ln w="38100">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7719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B4A2"/>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9680" y="1096972"/>
            <a:ext cx="7168436" cy="3740728"/>
          </a:xfrm>
          <a:ln w="38100">
            <a:solidFill>
              <a:schemeClr val="tx1">
                <a:lumMod val="65000"/>
                <a:lumOff val="35000"/>
              </a:schemeClr>
            </a:solidFill>
            <a:prstDash val="solid"/>
          </a:ln>
        </p:spPr>
      </p:pic>
      <p:sp>
        <p:nvSpPr>
          <p:cNvPr id="6" name="TextBox 5"/>
          <p:cNvSpPr txBox="1"/>
          <p:nvPr/>
        </p:nvSpPr>
        <p:spPr>
          <a:xfrm>
            <a:off x="94129" y="4791532"/>
            <a:ext cx="12192000" cy="1692771"/>
          </a:xfrm>
          <a:prstGeom prst="rect">
            <a:avLst/>
          </a:prstGeom>
          <a:solidFill>
            <a:srgbClr val="9AB4A2"/>
          </a:solidFill>
        </p:spPr>
        <p:txBody>
          <a:bodyPr wrap="square" rtlCol="0">
            <a:spAutoFit/>
          </a:bodyPr>
          <a:lstStyle/>
          <a:p>
            <a:pPr marL="285750" indent="-285750" algn="ctr">
              <a:buFont typeface="Arial" charset="0"/>
              <a:buChar char="•"/>
            </a:pPr>
            <a:r>
              <a:rPr lang="en-US" sz="2000" dirty="0">
                <a:solidFill>
                  <a:schemeClr val="bg1"/>
                </a:solidFill>
                <a:latin typeface="Georgia" charset="0"/>
                <a:ea typeface="Georgia" charset="0"/>
                <a:cs typeface="Georgia" charset="0"/>
              </a:rPr>
              <a:t> </a:t>
            </a:r>
            <a:r>
              <a:rPr lang="en-US" sz="2000" dirty="0" err="1">
                <a:solidFill>
                  <a:schemeClr val="bg1"/>
                </a:solidFill>
                <a:latin typeface="Georgia" charset="0"/>
                <a:ea typeface="Georgia" charset="0"/>
                <a:cs typeface="Georgia" charset="0"/>
              </a:rPr>
              <a:t>Ericksonian</a:t>
            </a:r>
            <a:r>
              <a:rPr lang="en-US" sz="2000" dirty="0">
                <a:solidFill>
                  <a:schemeClr val="bg1"/>
                </a:solidFill>
                <a:latin typeface="Georgia" charset="0"/>
                <a:ea typeface="Georgia" charset="0"/>
                <a:cs typeface="Georgia" charset="0"/>
              </a:rPr>
              <a:t> Hypnosis</a:t>
            </a:r>
          </a:p>
          <a:p>
            <a:pPr marL="285750" indent="-285750" algn="ctr">
              <a:buFont typeface="Arial" charset="0"/>
              <a:buChar char="•"/>
            </a:pPr>
            <a:r>
              <a:rPr lang="en-US" sz="2000" dirty="0" err="1">
                <a:solidFill>
                  <a:schemeClr val="bg1"/>
                </a:solidFill>
                <a:latin typeface="Georgia" charset="0"/>
                <a:ea typeface="Georgia" charset="0"/>
                <a:cs typeface="Georgia" charset="0"/>
              </a:rPr>
              <a:t>Redecision</a:t>
            </a:r>
            <a:r>
              <a:rPr lang="en-US" sz="2000" dirty="0">
                <a:solidFill>
                  <a:schemeClr val="bg1"/>
                </a:solidFill>
                <a:latin typeface="Georgia" charset="0"/>
                <a:ea typeface="Georgia" charset="0"/>
                <a:cs typeface="Georgia" charset="0"/>
              </a:rPr>
              <a:t> Therapy</a:t>
            </a:r>
          </a:p>
          <a:p>
            <a:pPr marL="285750" indent="-285750" algn="ctr">
              <a:buFont typeface="Arial" charset="0"/>
              <a:buChar char="•"/>
            </a:pPr>
            <a:r>
              <a:rPr lang="en-US" sz="2000" dirty="0">
                <a:solidFill>
                  <a:schemeClr val="bg1"/>
                </a:solidFill>
                <a:latin typeface="Georgia" charset="0"/>
                <a:ea typeface="Georgia" charset="0"/>
                <a:cs typeface="Georgia" charset="0"/>
              </a:rPr>
              <a:t> Self Acceptance Training &amp; Hypnosis0</a:t>
            </a:r>
          </a:p>
          <a:p>
            <a:pPr marL="285750" indent="-285750" algn="ctr">
              <a:buFont typeface="Arial" charset="0"/>
              <a:buChar char="•"/>
            </a:pPr>
            <a:r>
              <a:rPr lang="en-US" sz="2000" dirty="0">
                <a:solidFill>
                  <a:schemeClr val="bg1"/>
                </a:solidFill>
                <a:latin typeface="Georgia" charset="0"/>
                <a:ea typeface="Georgia" charset="0"/>
                <a:cs typeface="Georgia" charset="0"/>
              </a:rPr>
              <a:t> Nondual Philosophy</a:t>
            </a:r>
          </a:p>
          <a:p>
            <a:pPr marL="285750" indent="-285750" algn="ctr">
              <a:buFont typeface="Arial" charset="0"/>
              <a:buChar char="•"/>
            </a:pPr>
            <a:r>
              <a:rPr lang="en-US" sz="2000" dirty="0">
                <a:solidFill>
                  <a:schemeClr val="bg1"/>
                </a:solidFill>
                <a:latin typeface="Georgia" charset="0"/>
                <a:ea typeface="Georgia" charset="0"/>
                <a:cs typeface="Georgia" charset="0"/>
              </a:rPr>
              <a:t> PEAT (Prime Energy Activation and Transce</a:t>
            </a:r>
            <a:r>
              <a:rPr lang="en-US" sz="2400" dirty="0">
                <a:solidFill>
                  <a:schemeClr val="bg1"/>
                </a:solidFill>
                <a:latin typeface="Georgia" charset="0"/>
                <a:ea typeface="Georgia" charset="0"/>
                <a:cs typeface="Georgia" charset="0"/>
              </a:rPr>
              <a:t>ndence)</a:t>
            </a:r>
          </a:p>
        </p:txBody>
      </p:sp>
      <p:sp>
        <p:nvSpPr>
          <p:cNvPr id="7" name="TextBox 6"/>
          <p:cNvSpPr txBox="1"/>
          <p:nvPr/>
        </p:nvSpPr>
        <p:spPr>
          <a:xfrm>
            <a:off x="631377" y="295670"/>
            <a:ext cx="10929246" cy="523220"/>
          </a:xfrm>
          <a:prstGeom prst="rect">
            <a:avLst/>
          </a:prstGeom>
          <a:noFill/>
        </p:spPr>
        <p:txBody>
          <a:bodyPr wrap="square" rtlCol="0">
            <a:spAutoFit/>
          </a:bodyPr>
          <a:lstStyle/>
          <a:p>
            <a:pPr algn="ctr"/>
            <a:r>
              <a:rPr lang="en-US" sz="2800" dirty="0">
                <a:solidFill>
                  <a:schemeClr val="bg1"/>
                </a:solidFill>
                <a:latin typeface="Georgia" charset="0"/>
                <a:ea typeface="Georgia" charset="0"/>
                <a:cs typeface="Georgia" charset="0"/>
              </a:rPr>
              <a:t>AAIT is Informed by the Confluence of Five Streams of Knowledge</a:t>
            </a:r>
          </a:p>
        </p:txBody>
      </p:sp>
    </p:spTree>
    <p:extLst>
      <p:ext uri="{BB962C8B-B14F-4D97-AF65-F5344CB8AC3E}">
        <p14:creationId xmlns:p14="http://schemas.microsoft.com/office/powerpoint/2010/main" val="4454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9A092"/>
        </a:solidFill>
        <a:effectLst/>
      </p:bgPr>
    </p:bg>
    <p:spTree>
      <p:nvGrpSpPr>
        <p:cNvPr id="1" name=""/>
        <p:cNvGrpSpPr/>
        <p:nvPr/>
      </p:nvGrpSpPr>
      <p:grpSpPr>
        <a:xfrm>
          <a:off x="0" y="0"/>
          <a:ext cx="0" cy="0"/>
          <a:chOff x="0" y="0"/>
          <a:chExt cx="0" cy="0"/>
        </a:xfrm>
      </p:grpSpPr>
      <p:sp>
        <p:nvSpPr>
          <p:cNvPr id="5" name="TextBox 4"/>
          <p:cNvSpPr txBox="1"/>
          <p:nvPr/>
        </p:nvSpPr>
        <p:spPr>
          <a:xfrm>
            <a:off x="655614" y="6418741"/>
            <a:ext cx="5440386" cy="338554"/>
          </a:xfrm>
          <a:prstGeom prst="rect">
            <a:avLst/>
          </a:prstGeom>
          <a:noFill/>
        </p:spPr>
        <p:txBody>
          <a:bodyPr wrap="square" rtlCol="0">
            <a:spAutoFit/>
          </a:bodyPr>
          <a:lstStyle/>
          <a:p>
            <a:r>
              <a:rPr lang="en-US" sz="1600" dirty="0">
                <a:solidFill>
                  <a:schemeClr val="bg1"/>
                </a:solidFill>
                <a:latin typeface="Avenir Book" charset="0"/>
                <a:ea typeface="Avenir Book" charset="0"/>
                <a:cs typeface="Avenir Book" charset="0"/>
              </a:rPr>
              <a:t>Mary Goulding, L.C.S.W. 	        Bob Goulding, M.D.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572" y="1603226"/>
            <a:ext cx="1801051" cy="1697613"/>
          </a:xfrm>
          <a:prstGeom prst="rect">
            <a:avLst/>
          </a:prstGeom>
          <a:ln w="38100">
            <a:solidFill>
              <a:schemeClr val="tx1">
                <a:lumMod val="75000"/>
                <a:lumOff val="25000"/>
              </a:schemeClr>
            </a:solidFill>
          </a:ln>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134" y="3901293"/>
            <a:ext cx="1750488" cy="2364897"/>
          </a:xfrm>
          <a:prstGeom prst="rect">
            <a:avLst/>
          </a:prstGeom>
          <a:ln w="38100">
            <a:solidFill>
              <a:schemeClr val="tx1">
                <a:lumMod val="75000"/>
                <a:lumOff val="25000"/>
              </a:schemeClr>
            </a:solidFill>
          </a:ln>
          <a:effectLst>
            <a:outerShdw blurRad="63500" sx="102000" sy="102000" algn="ctr" rotWithShape="0">
              <a:prstClr val="black">
                <a:alpha val="40000"/>
              </a:prstClr>
            </a:outerShdw>
          </a:effectLst>
        </p:spPr>
      </p:pic>
      <p:sp>
        <p:nvSpPr>
          <p:cNvPr id="9" name="TextBox 8"/>
          <p:cNvSpPr txBox="1"/>
          <p:nvPr/>
        </p:nvSpPr>
        <p:spPr>
          <a:xfrm>
            <a:off x="7948747" y="3372760"/>
            <a:ext cx="1801051" cy="307777"/>
          </a:xfrm>
          <a:prstGeom prst="rect">
            <a:avLst/>
          </a:prstGeom>
          <a:noFill/>
        </p:spPr>
        <p:txBody>
          <a:bodyPr wrap="square" rtlCol="0">
            <a:spAutoFit/>
          </a:bodyPr>
          <a:lstStyle/>
          <a:p>
            <a:r>
              <a:rPr lang="en-US" sz="1400" dirty="0">
                <a:solidFill>
                  <a:schemeClr val="bg1"/>
                </a:solidFill>
                <a:latin typeface="Avenir Book" charset="0"/>
                <a:ea typeface="Avenir Book" charset="0"/>
                <a:cs typeface="Avenir Book" charset="0"/>
              </a:rPr>
              <a:t>Eric Berne, M.D.</a:t>
            </a:r>
          </a:p>
        </p:txBody>
      </p:sp>
      <p:sp>
        <p:nvSpPr>
          <p:cNvPr id="10" name="TextBox 9"/>
          <p:cNvSpPr txBox="1"/>
          <p:nvPr/>
        </p:nvSpPr>
        <p:spPr>
          <a:xfrm>
            <a:off x="7999309" y="6378490"/>
            <a:ext cx="1750488" cy="307777"/>
          </a:xfrm>
          <a:prstGeom prst="rect">
            <a:avLst/>
          </a:prstGeom>
          <a:noFill/>
        </p:spPr>
        <p:txBody>
          <a:bodyPr wrap="square" rtlCol="0">
            <a:spAutoFit/>
          </a:bodyPr>
          <a:lstStyle/>
          <a:p>
            <a:r>
              <a:rPr lang="en-US" sz="1400" dirty="0">
                <a:solidFill>
                  <a:schemeClr val="bg1"/>
                </a:solidFill>
                <a:latin typeface="Avenir Book" charset="0"/>
                <a:ea typeface="Avenir Book" charset="0"/>
                <a:cs typeface="Avenir Book" charset="0"/>
              </a:rPr>
              <a:t>Fritz </a:t>
            </a:r>
            <a:r>
              <a:rPr lang="en-US" sz="1400" dirty="0" err="1">
                <a:solidFill>
                  <a:schemeClr val="bg1"/>
                </a:solidFill>
                <a:latin typeface="Avenir Book" charset="0"/>
                <a:ea typeface="Avenir Book" charset="0"/>
                <a:cs typeface="Avenir Book" charset="0"/>
              </a:rPr>
              <a:t>Perls</a:t>
            </a:r>
            <a:r>
              <a:rPr lang="en-US" sz="1400" dirty="0">
                <a:solidFill>
                  <a:schemeClr val="bg1"/>
                </a:solidFill>
                <a:latin typeface="Avenir Book" charset="0"/>
                <a:ea typeface="Avenir Book" charset="0"/>
                <a:cs typeface="Avenir Book" charset="0"/>
              </a:rPr>
              <a:t>, M.D.</a:t>
            </a:r>
          </a:p>
        </p:txBody>
      </p:sp>
      <p:sp>
        <p:nvSpPr>
          <p:cNvPr id="12" name="TextBox 11"/>
          <p:cNvSpPr txBox="1"/>
          <p:nvPr/>
        </p:nvSpPr>
        <p:spPr>
          <a:xfrm>
            <a:off x="405050" y="143708"/>
            <a:ext cx="7638522" cy="2308324"/>
          </a:xfrm>
          <a:prstGeom prst="rect">
            <a:avLst/>
          </a:prstGeom>
          <a:noFill/>
        </p:spPr>
        <p:txBody>
          <a:bodyPr wrap="square" rtlCol="0">
            <a:spAutoFit/>
          </a:bodyPr>
          <a:lstStyle/>
          <a:p>
            <a:r>
              <a:rPr lang="en-US" sz="3200" dirty="0" err="1">
                <a:solidFill>
                  <a:schemeClr val="bg1"/>
                </a:solidFill>
                <a:latin typeface="Avenir Book" charset="0"/>
                <a:ea typeface="Avenir Book" charset="0"/>
                <a:cs typeface="Avenir Book" charset="0"/>
              </a:rPr>
              <a:t>Redecision</a:t>
            </a:r>
            <a:r>
              <a:rPr lang="en-US" sz="3200" dirty="0">
                <a:solidFill>
                  <a:schemeClr val="bg1"/>
                </a:solidFill>
                <a:latin typeface="Avenir Book" charset="0"/>
                <a:ea typeface="Avenir Book" charset="0"/>
                <a:cs typeface="Avenir Book" charset="0"/>
              </a:rPr>
              <a:t> Therapy </a:t>
            </a:r>
            <a:r>
              <a:rPr lang="en-US" sz="2800" dirty="0">
                <a:solidFill>
                  <a:schemeClr val="bg1"/>
                </a:solidFill>
                <a:latin typeface="Avenir Book" charset="0"/>
                <a:ea typeface="Avenir Book" charset="0"/>
                <a:cs typeface="Avenir Book" charset="0"/>
              </a:rPr>
              <a:t>grew from the genius of Bob and Mary Goulding who studied with psychotherapy thought leaders and the founders of Transactional Analysis and Gestalt Therapy.</a:t>
            </a:r>
          </a:p>
        </p:txBody>
      </p:sp>
      <p:pic>
        <p:nvPicPr>
          <p:cNvPr id="11" name="Content Placeholder 10" descr="A group of people posing for a photo&#10;&#10;Description automatically generated">
            <a:extLst>
              <a:ext uri="{FF2B5EF4-FFF2-40B4-BE49-F238E27FC236}">
                <a16:creationId xmlns:a16="http://schemas.microsoft.com/office/drawing/2014/main" id="{B032C230-9153-604E-8639-D85A5161E0BB}"/>
              </a:ext>
            </a:extLst>
          </p:cNvPr>
          <p:cNvPicPr>
            <a:picLocks noGrp="1" noChangeAspect="1"/>
          </p:cNvPicPr>
          <p:nvPr>
            <p:ph idx="1"/>
          </p:nvPr>
        </p:nvPicPr>
        <p:blipFill>
          <a:blip r:embed="rId5"/>
          <a:stretch>
            <a:fillRect/>
          </a:stretch>
        </p:blipFill>
        <p:spPr>
          <a:xfrm>
            <a:off x="405050" y="2502114"/>
            <a:ext cx="5807491" cy="3916627"/>
          </a:xfrm>
        </p:spPr>
      </p:pic>
    </p:spTree>
    <p:extLst>
      <p:ext uri="{BB962C8B-B14F-4D97-AF65-F5344CB8AC3E}">
        <p14:creationId xmlns:p14="http://schemas.microsoft.com/office/powerpoint/2010/main" val="65495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9A092"/>
        </a:solidFill>
        <a:effectLst/>
      </p:bgPr>
    </p:bg>
    <p:spTree>
      <p:nvGrpSpPr>
        <p:cNvPr id="1" name=""/>
        <p:cNvGrpSpPr/>
        <p:nvPr/>
      </p:nvGrpSpPr>
      <p:grpSpPr>
        <a:xfrm>
          <a:off x="0" y="0"/>
          <a:ext cx="0" cy="0"/>
          <a:chOff x="0" y="0"/>
          <a:chExt cx="0" cy="0"/>
        </a:xfrm>
      </p:grpSpPr>
      <p:sp>
        <p:nvSpPr>
          <p:cNvPr id="6" name="Rectangle 5"/>
          <p:cNvSpPr/>
          <p:nvPr/>
        </p:nvSpPr>
        <p:spPr>
          <a:xfrm>
            <a:off x="5960534" y="839712"/>
            <a:ext cx="5494866" cy="5078313"/>
          </a:xfrm>
          <a:prstGeom prst="rect">
            <a:avLst/>
          </a:prstGeom>
          <a:solidFill>
            <a:srgbClr val="89A092"/>
          </a:solidFill>
        </p:spPr>
        <p:txBody>
          <a:bodyPr wrap="square">
            <a:spAutoFit/>
          </a:bodyPr>
          <a:lstStyle/>
          <a:p>
            <a:pPr algn="r"/>
            <a:r>
              <a:rPr lang="en-US" sz="3600" i="1" dirty="0">
                <a:solidFill>
                  <a:schemeClr val="bg1"/>
                </a:solidFill>
                <a:latin typeface="Avenir Book" charset="0"/>
                <a:ea typeface="Avenir Book" charset="0"/>
                <a:cs typeface="Avenir Book" charset="0"/>
              </a:rPr>
              <a:t>“Self Acceptance Training is experiencing myself as I am in a given moment without the inhibition of self criticism, self judgment or self evaluation.” </a:t>
            </a:r>
          </a:p>
          <a:p>
            <a:endParaRPr lang="en-US" sz="3600" i="1" dirty="0">
              <a:solidFill>
                <a:schemeClr val="bg1"/>
              </a:solidFill>
              <a:latin typeface="Avenir Book" charset="0"/>
              <a:ea typeface="Avenir Book" charset="0"/>
              <a:cs typeface="Avenir Book" charset="0"/>
            </a:endParaRPr>
          </a:p>
          <a:p>
            <a:pPr algn="r"/>
            <a:r>
              <a:rPr lang="en-US" sz="3600" i="1" dirty="0">
                <a:solidFill>
                  <a:schemeClr val="bg1"/>
                </a:solidFill>
                <a:latin typeface="Avenir Book" charset="0"/>
                <a:ea typeface="Avenir Book" charset="0"/>
                <a:cs typeface="Avenir Book" charset="0"/>
              </a:rPr>
              <a:t>		~ Dick Olney</a:t>
            </a:r>
            <a:endParaRPr lang="en-US" sz="3600" dirty="0">
              <a:solidFill>
                <a:schemeClr val="bg1"/>
              </a:solidFill>
              <a:latin typeface="Avenir Book" charset="0"/>
              <a:ea typeface="Avenir Book" charset="0"/>
              <a:cs typeface="Avenir Book" charset="0"/>
            </a:endParaRPr>
          </a:p>
        </p:txBody>
      </p:sp>
      <p:pic>
        <p:nvPicPr>
          <p:cNvPr id="2" name="Picture 1" descr="Walking in Beauty.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626" y="455271"/>
            <a:ext cx="3830969" cy="549105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45218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8039</TotalTime>
  <Words>944</Words>
  <Application>Microsoft Macintosh PowerPoint</Application>
  <PresentationFormat>Widescreen</PresentationFormat>
  <Paragraphs>146</Paragraphs>
  <Slides>32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Avenir Book</vt:lpstr>
      <vt:lpstr>Calibri</vt:lpstr>
      <vt:lpstr>Calibri Light</vt:lpstr>
      <vt:lpstr>Georgia</vt:lpstr>
      <vt:lpstr>Optima</vt:lpstr>
      <vt:lpstr>Office Theme</vt:lpstr>
      <vt:lpstr>WELCOME  Acceptance and Integration Training    Melanie McGhee, L.C.S.W. </vt:lpstr>
      <vt:lpstr>PowerPoint Presentation</vt:lpstr>
      <vt:lpstr>The true self is not encumbered by the  limitations of a narrative.  The true self is a being.</vt:lpstr>
      <vt:lpstr>Where We’re Going</vt:lpstr>
      <vt:lpstr>PowerPoint Presentation</vt:lpstr>
      <vt:lpstr>PowerPoint Presentation</vt:lpstr>
      <vt:lpstr>PowerPoint Presentation</vt:lpstr>
      <vt:lpstr>PowerPoint Presentation</vt:lpstr>
      <vt:lpstr>PowerPoint Presentation</vt:lpstr>
      <vt:lpstr>Self Acceptance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true self is not encumbered by the  limitations of a narrative.  The true self is a being.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Untethering from Cognitive Distortions  with  Acceptance and Integration Training presented by   Melanie McGhee, L.C.S.W. </dc:title>
  <dc:creator>illuminedlife@me.com</dc:creator>
  <cp:lastModifiedBy>Melanie McGhee</cp:lastModifiedBy>
  <cp:revision>32</cp:revision>
  <dcterms:created xsi:type="dcterms:W3CDTF">2018-12-02T16:57:42Z</dcterms:created>
  <dcterms:modified xsi:type="dcterms:W3CDTF">2020-10-17T19:36:14Z</dcterms:modified>
</cp:coreProperties>
</file>